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315" r:id="rId2"/>
    <p:sldId id="542" r:id="rId3"/>
    <p:sldId id="541" r:id="rId4"/>
    <p:sldId id="316" r:id="rId5"/>
    <p:sldId id="543" r:id="rId6"/>
    <p:sldId id="544" r:id="rId7"/>
    <p:sldId id="545" r:id="rId8"/>
    <p:sldId id="546" r:id="rId9"/>
    <p:sldId id="547" r:id="rId10"/>
    <p:sldId id="550" r:id="rId11"/>
    <p:sldId id="548" r:id="rId12"/>
    <p:sldId id="549" r:id="rId13"/>
    <p:sldId id="551" r:id="rId14"/>
    <p:sldId id="552" r:id="rId15"/>
    <p:sldId id="553" r:id="rId16"/>
    <p:sldId id="554" r:id="rId17"/>
    <p:sldId id="330" r:id="rId18"/>
    <p:sldId id="555" r:id="rId19"/>
    <p:sldId id="258" r:id="rId20"/>
    <p:sldId id="556" r:id="rId21"/>
    <p:sldId id="259" r:id="rId22"/>
    <p:sldId id="359" r:id="rId23"/>
    <p:sldId id="260" r:id="rId24"/>
    <p:sldId id="361" r:id="rId25"/>
    <p:sldId id="557" r:id="rId26"/>
    <p:sldId id="558" r:id="rId27"/>
    <p:sldId id="261" r:id="rId28"/>
    <p:sldId id="363" r:id="rId29"/>
    <p:sldId id="376" r:id="rId30"/>
    <p:sldId id="377" r:id="rId31"/>
    <p:sldId id="378" r:id="rId32"/>
    <p:sldId id="384" r:id="rId33"/>
    <p:sldId id="398" r:id="rId34"/>
    <p:sldId id="385" r:id="rId35"/>
    <p:sldId id="386" r:id="rId36"/>
    <p:sldId id="387" r:id="rId37"/>
    <p:sldId id="560" r:id="rId38"/>
    <p:sldId id="564" r:id="rId39"/>
    <p:sldId id="565" r:id="rId40"/>
    <p:sldId id="561" r:id="rId41"/>
    <p:sldId id="649" r:id="rId42"/>
    <p:sldId id="563" r:id="rId43"/>
    <p:sldId id="562" r:id="rId44"/>
    <p:sldId id="566" r:id="rId45"/>
    <p:sldId id="484" r:id="rId46"/>
    <p:sldId id="262" r:id="rId47"/>
    <p:sldId id="567" r:id="rId48"/>
    <p:sldId id="619" r:id="rId49"/>
    <p:sldId id="585" r:id="rId50"/>
    <p:sldId id="620" r:id="rId51"/>
    <p:sldId id="621" r:id="rId52"/>
    <p:sldId id="642" r:id="rId53"/>
    <p:sldId id="622" r:id="rId54"/>
    <p:sldId id="263" r:id="rId55"/>
    <p:sldId id="304" r:id="rId56"/>
    <p:sldId id="305" r:id="rId57"/>
    <p:sldId id="537" r:id="rId58"/>
    <p:sldId id="623" r:id="rId59"/>
    <p:sldId id="409" r:id="rId60"/>
    <p:sldId id="640" r:id="rId61"/>
    <p:sldId id="641" r:id="rId62"/>
    <p:sldId id="624" r:id="rId63"/>
    <p:sldId id="633" r:id="rId64"/>
    <p:sldId id="636" r:id="rId65"/>
    <p:sldId id="637" r:id="rId66"/>
    <p:sldId id="538" r:id="rId67"/>
    <p:sldId id="646" r:id="rId68"/>
    <p:sldId id="647" r:id="rId69"/>
    <p:sldId id="648" r:id="rId70"/>
    <p:sldId id="539" r:id="rId71"/>
    <p:sldId id="479" r:id="rId72"/>
    <p:sldId id="336" r:id="rId73"/>
    <p:sldId id="337" r:id="rId74"/>
    <p:sldId id="340" r:id="rId75"/>
    <p:sldId id="356" r:id="rId76"/>
    <p:sldId id="344" r:id="rId77"/>
    <p:sldId id="524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E08500"/>
    <a:srgbClr val="D1A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2355" autoAdjust="0"/>
  </p:normalViewPr>
  <p:slideViewPr>
    <p:cSldViewPr>
      <p:cViewPr varScale="1">
        <p:scale>
          <a:sx n="82" d="100"/>
          <a:sy n="82" d="100"/>
        </p:scale>
        <p:origin x="146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6190476190485"/>
          <c:y val="6.7146282973621144E-2"/>
          <c:w val="0.87936507936507979"/>
          <c:h val="0.84652278177458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5384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Sheet1!$B$1:$J$1</c:f>
              <c:numCache>
                <c:formatCode>General</c:formatCode>
                <c:ptCount val="7"/>
              </c:numCache>
            </c:numRef>
          </c:cat>
          <c:val>
            <c:numRef>
              <c:f>Sheet1!$B$2:$J$2</c:f>
              <c:numCache>
                <c:formatCode>General</c:formatCode>
                <c:ptCount val="7"/>
                <c:pt idx="0">
                  <c:v>32</c:v>
                </c:pt>
                <c:pt idx="1">
                  <c:v>44</c:v>
                </c:pt>
                <c:pt idx="2">
                  <c:v>49</c:v>
                </c:pt>
                <c:pt idx="3">
                  <c:v>86</c:v>
                </c:pt>
                <c:pt idx="4">
                  <c:v>140</c:v>
                </c:pt>
                <c:pt idx="5">
                  <c:v>346</c:v>
                </c:pt>
                <c:pt idx="6">
                  <c:v>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663400"/>
        <c:axId val="302657520"/>
      </c:barChart>
      <c:catAx>
        <c:axId val="30266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38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1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02657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2657520"/>
        <c:scaling>
          <c:orientation val="minMax"/>
        </c:scaling>
        <c:delete val="0"/>
        <c:axPos val="l"/>
        <c:majorGridlines>
          <c:spPr>
            <a:ln w="384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538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9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2663400"/>
        <c:crosses val="autoZero"/>
        <c:crossBetween val="between"/>
      </c:valAx>
      <c:spPr>
        <a:noFill/>
        <a:ln w="1538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D6507A7-E176-4AAA-82C4-8348CD871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669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F69-6D35-4836-BDA4-786FDE77CDD4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863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863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7350" cy="4095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82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4074AF-F852-4369-B34A-6ADF62166328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6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1392A-796A-4539-9C41-676CCA4D37A3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53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AE9E2-EC86-4271-9D33-77FC26DDDBFC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02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254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27694B-87F9-4D60-B04A-668BF95E1D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C46ED-6082-4ED6-B70F-67E814EB40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7878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8571B-2ED0-42ED-8FBE-974C48CC4D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7585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72BEE9-6D32-4B62-8C2F-EB9E3B1A72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2248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630D2B-6512-42DD-B062-22C43297B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0046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167EF7-DD65-4BD3-9855-491AB552F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7379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4DC5-40CF-4C1A-AD80-EFC2607D8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5677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65E88-8C8B-4942-B90B-5CA2AD2595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9349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9434-DAD2-45AE-98C1-1D27C69541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5323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2A394-6A66-4AE2-B071-89947D283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1957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3DFCC-C1BD-4071-9112-2AC14121A6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3589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A2FFB-4997-4ADE-993F-1B4CFFD1C0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0877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B1AC4-0E70-4CDA-816F-CB15DCF148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6216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B7110-F561-47C0-9EF5-B49F5979C6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3146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15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1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15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215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DF9A5E-B46B-4235-96E5-3394275EF7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chrane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chrane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med.org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72816"/>
            <a:ext cx="8229600" cy="1736725"/>
          </a:xfrm>
        </p:spPr>
        <p:txBody>
          <a:bodyPr/>
          <a:lstStyle/>
          <a:p>
            <a:r>
              <a:rPr lang="ru-RU" altLang="ru-RU" sz="4000" dirty="0">
                <a:solidFill>
                  <a:srgbClr val="FFFF00"/>
                </a:solidFill>
              </a:rPr>
              <a:t>Доказательная </a:t>
            </a:r>
            <a:r>
              <a:rPr lang="ru-RU" altLang="ru-RU" sz="4000" dirty="0" smtClean="0">
                <a:solidFill>
                  <a:srgbClr val="FFFF00"/>
                </a:solidFill>
              </a:rPr>
              <a:t>медицина:</a:t>
            </a:r>
            <a:br>
              <a:rPr lang="ru-RU" altLang="ru-RU" sz="4000" dirty="0" smtClean="0">
                <a:solidFill>
                  <a:srgbClr val="FFFF00"/>
                </a:solidFill>
              </a:rPr>
            </a:br>
            <a:r>
              <a:rPr lang="ru-RU" altLang="ru-RU" sz="4000" dirty="0" smtClean="0">
                <a:solidFill>
                  <a:srgbClr val="FFFF00"/>
                </a:solidFill>
              </a:rPr>
              <a:t>как получать информацию</a:t>
            </a:r>
            <a:r>
              <a:rPr lang="en-US" altLang="ru-RU" sz="4000" dirty="0" smtClean="0">
                <a:solidFill>
                  <a:srgbClr val="FFFF00"/>
                </a:solidFill>
              </a:rPr>
              <a:t> </a:t>
            </a:r>
            <a:r>
              <a:rPr lang="ru-RU" altLang="ru-RU" sz="4000" dirty="0" smtClean="0">
                <a:solidFill>
                  <a:srgbClr val="FFFF00"/>
                </a:solidFill>
              </a:rPr>
              <a:t>для повседневной клинической практики</a:t>
            </a:r>
            <a:endParaRPr lang="ru-RU" altLang="ru-RU" sz="4000" dirty="0">
              <a:solidFill>
                <a:srgbClr val="FFFF00"/>
              </a:solidFill>
            </a:endParaRP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4197350"/>
            <a:ext cx="6400800" cy="1752600"/>
          </a:xfrm>
          <a:noFill/>
          <a:ln/>
        </p:spPr>
        <p:txBody>
          <a:bodyPr/>
          <a:lstStyle/>
          <a:p>
            <a:r>
              <a:rPr lang="ru-RU" altLang="ru-RU" dirty="0" smtClean="0"/>
              <a:t>Доцент </a:t>
            </a:r>
            <a:r>
              <a:rPr lang="ru-RU" altLang="ru-RU" dirty="0" err="1" smtClean="0"/>
              <a:t>А.В.Родионов</a:t>
            </a:r>
            <a:endParaRPr lang="ru-RU" altLang="ru-RU" dirty="0" smtClean="0"/>
          </a:p>
          <a:p>
            <a:r>
              <a:rPr lang="ru-RU" altLang="ru-RU" dirty="0" smtClean="0"/>
              <a:t>Москва</a:t>
            </a:r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48064" y="476672"/>
            <a:ext cx="366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Махачкала, 21-22 ноября 2015 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880" y="116632"/>
            <a:ext cx="6995120" cy="1143000"/>
          </a:xfrm>
        </p:spPr>
        <p:txBody>
          <a:bodyPr/>
          <a:lstStyle/>
          <a:p>
            <a:r>
              <a:rPr lang="ru-RU" altLang="ru-RU" sz="4000" dirty="0"/>
              <a:t>Доказательная медицина</a:t>
            </a:r>
            <a:br>
              <a:rPr lang="ru-RU" altLang="ru-RU" sz="4000" dirty="0"/>
            </a:br>
            <a:r>
              <a:rPr lang="ru-RU" altLang="ru-RU" sz="4000" dirty="0"/>
              <a:t>(</a:t>
            </a:r>
            <a:r>
              <a:rPr lang="en-US" altLang="ru-RU" sz="4000" dirty="0">
                <a:solidFill>
                  <a:schemeClr val="hlink"/>
                </a:solidFill>
              </a:rPr>
              <a:t>Evidence-based medicine</a:t>
            </a:r>
            <a:r>
              <a:rPr lang="en-US" altLang="ru-RU" sz="4000" dirty="0"/>
              <a:t>)</a:t>
            </a:r>
            <a:endParaRPr lang="ru-RU" altLang="ru-RU" sz="40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1683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/>
              <a:t>Сознательное, четкое и беспристрастное использование лучших из имеющихся доказанных сведений для принятия решений о помощи конкретным больным</a:t>
            </a:r>
          </a:p>
          <a:p>
            <a:pPr>
              <a:lnSpc>
                <a:spcPct val="90000"/>
              </a:lnSpc>
            </a:pP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/>
              <a:t>Усиление традиционных навыков клинициста в диагностике, лечении, профилактике и других областях путем систематического формулирования вопросов и применения математических оценок вероятности и риска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3756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64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мы ориентируемся в 21 веке?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тот или иной метод диагностики или лечения влияет на прогноз</a:t>
            </a:r>
          </a:p>
          <a:p>
            <a:r>
              <a:rPr lang="ru-RU" dirty="0" smtClean="0"/>
              <a:t>Улучшение качества жизни важно, но это вторичная цель</a:t>
            </a:r>
          </a:p>
          <a:p>
            <a:r>
              <a:rPr lang="ru-RU" dirty="0" smtClean="0"/>
              <a:t>Нельзя улучшать качество жизни за счет снижения продолжительности жизни (?)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295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</a:t>
            </a:r>
            <a:r>
              <a:rPr lang="en-US" dirty="0" smtClean="0"/>
              <a:t>CAST-2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80728"/>
          </a:xfrm>
        </p:spPr>
        <p:txBody>
          <a:bodyPr/>
          <a:lstStyle/>
          <a:p>
            <a:r>
              <a:rPr lang="ru-RU" dirty="0" err="1" smtClean="0"/>
              <a:t>Антиаритмики</a:t>
            </a:r>
            <a:r>
              <a:rPr lang="ru-RU" dirty="0" smtClean="0"/>
              <a:t> 1С класса увеличивают смертность у больных после ИМ</a:t>
            </a:r>
            <a:endParaRPr lang="ru-RU" dirty="0"/>
          </a:p>
        </p:txBody>
      </p:sp>
      <p:pic>
        <p:nvPicPr>
          <p:cNvPr id="394242" name="Picture 2" descr="http://www.clevelandclinicmeded.com/medicalpubs/diseasemanagement/cardiology/cardiac-arrhythmias/images/cardiac-arrhythmiasfig17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53140"/>
            <a:ext cx="5472608" cy="42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7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95800"/>
          </a:xfrm>
        </p:spPr>
        <p:txBody>
          <a:bodyPr/>
          <a:lstStyle/>
          <a:p>
            <a:r>
              <a:rPr lang="ru-RU" dirty="0" smtClean="0"/>
              <a:t>Кто считает, что «доказательная медицина» – это инструмент для манипуляции сознанием врачей, придуманный для продвижения новых лекарственных препаратов?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3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Рофекоксиб</a:t>
            </a:r>
            <a:r>
              <a:rPr lang="ru-RU" dirty="0" smtClean="0"/>
              <a:t>: отозван из-за </a:t>
            </a:r>
            <a:r>
              <a:rPr lang="ru-RU" dirty="0" err="1" smtClean="0"/>
              <a:t>кардиотоксичности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731825"/>
              </p:ext>
            </p:extLst>
          </p:nvPr>
        </p:nvGraphicFramePr>
        <p:xfrm>
          <a:off x="323528" y="1700808"/>
          <a:ext cx="3517900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7" name="Slide" r:id="rId3" imgW="3857159" imgH="2892526" progId="PowerPoint.Slide.8">
                  <p:embed/>
                </p:oleObj>
              </mc:Choice>
              <mc:Fallback>
                <p:oleObj name="Slide" r:id="rId3" imgW="3857159" imgH="289252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16910" r="48508" b="5774"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3517900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068960"/>
            <a:ext cx="5553398" cy="30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93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4342" y="745456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24342" y="750218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>
                <a:solidFill>
                  <a:prstClr val="black"/>
                </a:solidFill>
                <a:latin typeface="Helvetica" panose="020B0604020202020204" pitchFamily="34" charset="0"/>
              </a:rPr>
              <a:t>From: </a:t>
            </a:r>
            <a:r>
              <a:rPr lang="en-US" sz="1300" b="1">
                <a:solidFill>
                  <a:prstClr val="black"/>
                </a:solidFill>
                <a:latin typeface="Helvetica" panose="020B0604020202020204" pitchFamily="34" charset="0"/>
              </a:rPr>
              <a:t>Ximelagatran vs Warfarin for Stroke Prevention in Patients With Nonvalvular Atrial Fibrillation:  A Randomized Trial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24342" y="1340768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Helvetica" panose="020B0604020202020204" pitchFamily="34" charset="0"/>
              </a:rPr>
              <a:t>JAMA. 2005;293(6):690-698. doi:10.1001/jama.293.6.690</a:t>
            </a: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24342" y="5363493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30" name="Straight Connector 5"/>
          <p:cNvCxnSpPr>
            <a:cxnSpLocks noChangeShapeType="1"/>
          </p:cNvCxnSpPr>
          <p:nvPr/>
        </p:nvCxnSpPr>
        <p:spPr bwMode="auto">
          <a:xfrm>
            <a:off x="24342" y="724818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2" y="185068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0818"/>
            <a:ext cx="7593618" cy="46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755576" y="5157192"/>
            <a:ext cx="7776864" cy="27583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02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167" y="764704"/>
            <a:ext cx="822960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До 50% клинических исследований в мире завершается с негативным результатом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2780928"/>
            <a:ext cx="7643193" cy="2667000"/>
          </a:xfrm>
        </p:spPr>
        <p:txBody>
          <a:bodyPr/>
          <a:lstStyle/>
          <a:p>
            <a:r>
              <a:rPr lang="ru-RU" dirty="0" smtClean="0"/>
              <a:t>Эти результаты публикуются</a:t>
            </a:r>
          </a:p>
          <a:p>
            <a:r>
              <a:rPr lang="ru-RU" dirty="0" smtClean="0"/>
              <a:t>Препарат не будет зарегистрирован в США и Европе, если результаты клинических исследований неудовлетворительны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354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Почему надо ориентироваться на результаты исследований?</a:t>
            </a:r>
            <a:endParaRPr lang="ru-RU" altLang="ru-RU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995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Человеческий организм необычайно сложная структура, и наши знания о нем остаются неполными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Большинство хронических болезней характеризуется волнообразным течением; существует возможность спонтанного выздоровления или спонтанной ремиссии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Нельзя полагаться </a:t>
            </a:r>
            <a:r>
              <a:rPr lang="ru-RU" altLang="ru-RU" sz="2400" b="1" dirty="0"/>
              <a:t>только</a:t>
            </a:r>
            <a:r>
              <a:rPr lang="ru-RU" altLang="ru-RU" sz="2400" dirty="0"/>
              <a:t> на теорию, даже если она считается научной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Врач, назначающий лечение, никогда не знает с уверенностью, чтобы произошло, если бы лечение не было назначено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Клиническое решение должно опираться на результаты контролируемых, желательно </a:t>
            </a:r>
            <a:r>
              <a:rPr lang="ru-RU" altLang="ru-RU" sz="2400" dirty="0" err="1"/>
              <a:t>рандомизированных</a:t>
            </a:r>
            <a:r>
              <a:rPr lang="ru-RU" altLang="ru-RU" sz="2400" dirty="0"/>
              <a:t> исследований с участием больных</a:t>
            </a:r>
          </a:p>
          <a:p>
            <a:pPr>
              <a:lnSpc>
                <a:spcPct val="80000"/>
              </a:lnSpc>
            </a:pPr>
            <a:endParaRPr lang="ru-RU" alt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" y="1667123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Теория: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Ингибиторы АПФ обладают </a:t>
            </a:r>
            <a:r>
              <a:rPr lang="ru-RU" sz="2400" dirty="0" err="1" smtClean="0"/>
              <a:t>нефропротективными</a:t>
            </a:r>
            <a:r>
              <a:rPr lang="ru-RU" sz="2400" dirty="0" smtClean="0"/>
              <a:t> свойствами (снижение альбуминурии, замедление темпов снижения СКФ)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Блокаторы рецепторов к </a:t>
            </a:r>
            <a:r>
              <a:rPr lang="ru-RU" sz="2400" dirty="0" err="1" smtClean="0"/>
              <a:t>ангиотензину</a:t>
            </a:r>
            <a:r>
              <a:rPr lang="ru-RU" sz="2400" dirty="0" smtClean="0"/>
              <a:t> также обладают </a:t>
            </a:r>
            <a:r>
              <a:rPr lang="ru-RU" sz="2400" dirty="0" err="1" smtClean="0"/>
              <a:t>нефропротективными</a:t>
            </a:r>
            <a:r>
              <a:rPr lang="ru-RU" sz="2400" dirty="0" smtClean="0"/>
              <a:t> свойствами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Двойная блокада РАС должна обладать мощным </a:t>
            </a:r>
            <a:r>
              <a:rPr lang="ru-RU" sz="2400" dirty="0" err="1" smtClean="0"/>
              <a:t>нефропротективным</a:t>
            </a:r>
            <a:r>
              <a:rPr lang="ru-RU" sz="2400" dirty="0" smtClean="0"/>
              <a:t> действием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Эти идеи нашли подтверждение в серии небольших (</a:t>
            </a:r>
            <a:r>
              <a:rPr lang="en-US" sz="2400" dirty="0" smtClean="0"/>
              <a:t>n&lt;</a:t>
            </a:r>
            <a:r>
              <a:rPr lang="ru-RU" sz="2400" dirty="0" smtClean="0"/>
              <a:t>100) открытых </a:t>
            </a:r>
            <a:r>
              <a:rPr lang="ru-RU" sz="2400" dirty="0" err="1" smtClean="0"/>
              <a:t>когортных</a:t>
            </a:r>
            <a:r>
              <a:rPr lang="ru-RU" sz="2400" dirty="0" smtClean="0"/>
              <a:t> исследований</a:t>
            </a:r>
          </a:p>
          <a:p>
            <a:endParaRPr lang="ru-RU" sz="2400" dirty="0"/>
          </a:p>
        </p:txBody>
      </p:sp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919" y="0"/>
            <a:ext cx="8079581" cy="16581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Двойная блокада РАС: от теории к клиническим исследованиям</a:t>
            </a:r>
          </a:p>
        </p:txBody>
      </p:sp>
      <p:pic>
        <p:nvPicPr>
          <p:cNvPr id="24579" name="Picture 50" descr="Slide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46" y="1536173"/>
            <a:ext cx="6381617" cy="47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ая выноска 2"/>
          <p:cNvSpPr/>
          <p:nvPr/>
        </p:nvSpPr>
        <p:spPr bwMode="auto">
          <a:xfrm>
            <a:off x="3818834" y="4581128"/>
            <a:ext cx="5256584" cy="2016224"/>
          </a:xfrm>
          <a:prstGeom prst="wedgeRectCallout">
            <a:avLst>
              <a:gd name="adj1" fmla="val -17283"/>
              <a:gd name="adj2" fmla="val -1309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Двойная блокада РАС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рамиприл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телмисартан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ускоряет снижение СКФ и увеличивает потребность в гемодиализе</a:t>
            </a:r>
          </a:p>
        </p:txBody>
      </p:sp>
    </p:spTree>
    <p:extLst>
      <p:ext uri="{BB962C8B-B14F-4D97-AF65-F5344CB8AC3E}">
        <p14:creationId xmlns:p14="http://schemas.microsoft.com/office/powerpoint/2010/main" val="2902337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Пирамида доказательности</a:t>
            </a:r>
          </a:p>
        </p:txBody>
      </p:sp>
      <p:pic>
        <p:nvPicPr>
          <p:cNvPr id="25605" name="Picture 5" descr="pyramid1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121400" cy="4435475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435600" y="1484313"/>
            <a:ext cx="2216150" cy="91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Систематические обзоры и мета-анализы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633538" y="2025650"/>
            <a:ext cx="2016125" cy="942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chemeClr val="bg1"/>
                </a:solidFill>
              </a:rPr>
              <a:t>Рандомизированные контролируемые двойные слепые исследования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94138" y="2754313"/>
            <a:ext cx="1470025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bg1"/>
                </a:solidFill>
              </a:rPr>
              <a:t>Когортные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00" y="3160713"/>
            <a:ext cx="21685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Случай-контроль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635375" y="3595688"/>
            <a:ext cx="1889125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Серии случаев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543300" y="4013200"/>
            <a:ext cx="229870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Описания случаев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741613" y="4456113"/>
            <a:ext cx="367030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Редакционные статьи, мнения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982913" y="4889500"/>
            <a:ext cx="3389312" cy="366713"/>
          </a:xfrm>
          <a:prstGeom prst="rect">
            <a:avLst/>
          </a:prstGeom>
          <a:solidFill>
            <a:srgbClr val="D1AB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Исследования на животных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339975" y="5300663"/>
            <a:ext cx="4392613" cy="366712"/>
          </a:xfrm>
          <a:prstGeom prst="rect">
            <a:avLst/>
          </a:prstGeom>
          <a:solidFill>
            <a:srgbClr val="E08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Лабораторные исследования </a:t>
            </a:r>
            <a:r>
              <a:rPr lang="en-US" altLang="ru-RU" b="1">
                <a:solidFill>
                  <a:schemeClr val="bg1"/>
                </a:solidFill>
              </a:rPr>
              <a:t>in vitro</a:t>
            </a:r>
            <a:endParaRPr lang="ru-RU" altLang="ru-RU" b="1">
              <a:solidFill>
                <a:schemeClr val="bg1"/>
              </a:solidFill>
            </a:endParaRPr>
          </a:p>
        </p:txBody>
      </p: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5784850" y="2565400"/>
            <a:ext cx="1901825" cy="1150938"/>
            <a:chOff x="3644" y="1616"/>
            <a:chExt cx="1198" cy="725"/>
          </a:xfrm>
        </p:grpSpPr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3644" y="1616"/>
              <a:ext cx="1198" cy="418"/>
            </a:xfrm>
            <a:prstGeom prst="rect">
              <a:avLst/>
            </a:prstGeom>
            <a:solidFill>
              <a:schemeClr val="tx1"/>
            </a:solidFill>
            <a:ln w="222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>
                  <a:solidFill>
                    <a:schemeClr val="bg1"/>
                  </a:solidFill>
                </a:rPr>
                <a:t>Поперечные</a:t>
              </a:r>
            </a:p>
            <a:p>
              <a:pPr algn="ctr"/>
              <a:r>
                <a:rPr lang="ru-RU" altLang="ru-RU" b="1">
                  <a:solidFill>
                    <a:schemeClr val="bg1"/>
                  </a:solidFill>
                </a:rPr>
                <a:t> исследования</a:t>
              </a:r>
            </a:p>
          </p:txBody>
        </p:sp>
        <p:sp>
          <p:nvSpPr>
            <p:cNvPr id="25618" name="AutoShape 18"/>
            <p:cNvSpPr>
              <a:spLocks noChangeArrowheads="1"/>
            </p:cNvSpPr>
            <p:nvPr/>
          </p:nvSpPr>
          <p:spPr bwMode="auto">
            <a:xfrm flipH="1" flipV="1">
              <a:off x="3742" y="2024"/>
              <a:ext cx="771" cy="317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 интересов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связи с данной лекцией отсутствует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022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3384376"/>
          </a:xfrm>
        </p:spPr>
        <p:txBody>
          <a:bodyPr/>
          <a:lstStyle/>
          <a:p>
            <a:r>
              <a:rPr lang="ru-RU" sz="2400" dirty="0" smtClean="0"/>
              <a:t>Что стоит за этим утверждением?</a:t>
            </a:r>
          </a:p>
          <a:p>
            <a:r>
              <a:rPr lang="ru-RU" sz="2400" dirty="0" smtClean="0"/>
              <a:t>Наблюдение за несколькими десятками морских свинок, которым давали экстракт листьев зеленого чая</a:t>
            </a:r>
          </a:p>
          <a:p>
            <a:r>
              <a:rPr lang="ru-RU" sz="2400" dirty="0" smtClean="0"/>
              <a:t>Можем ли мы использовать эту информацию на практике?</a:t>
            </a:r>
          </a:p>
          <a:p>
            <a:r>
              <a:rPr lang="ru-RU" sz="2400" dirty="0" smtClean="0"/>
              <a:t>Зачем проводили это исследование?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889"/>
          <a:stretch/>
        </p:blipFill>
        <p:spPr>
          <a:xfrm>
            <a:off x="827584" y="14807"/>
            <a:ext cx="72008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Когортные исследования </a:t>
            </a:r>
            <a:br>
              <a:rPr lang="ru-RU" altLang="ru-RU" sz="4000"/>
            </a:br>
            <a:r>
              <a:rPr lang="ru-RU" altLang="ru-RU" sz="4000"/>
              <a:t>(</a:t>
            </a:r>
            <a:r>
              <a:rPr lang="en-US" altLang="ru-RU" sz="4000"/>
              <a:t>cohort study</a:t>
            </a:r>
            <a:r>
              <a:rPr lang="ru-RU" altLang="ru-RU" sz="4000"/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/>
              <a:t>	Проспективные (обсервационные) исследования факторов, которые могут служить причиной того или иного заболевания. В ходе такого исследования из лиц без изучаемого клинического исхода формируются две группы, в одной из которых участники подверглись воздействию изучаемого фактора, а в другой – нет.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/>
              <a:t>	Пример:</a:t>
            </a:r>
            <a:r>
              <a:rPr lang="ru-RU" altLang="ru-RU" sz="2800"/>
              <a:t> Приводит ли курение к развитию  рака легких?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Когортное исследование</a:t>
            </a:r>
          </a:p>
        </p:txBody>
      </p:sp>
      <p:sp>
        <p:nvSpPr>
          <p:cNvPr id="145411" name="Oval 3"/>
          <p:cNvSpPr>
            <a:spLocks noChangeArrowheads="1"/>
          </p:cNvSpPr>
          <p:nvPr/>
        </p:nvSpPr>
        <p:spPr bwMode="auto">
          <a:xfrm>
            <a:off x="251520" y="2466976"/>
            <a:ext cx="2016224" cy="1504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1050" dirty="0">
              <a:solidFill>
                <a:srgbClr val="000000"/>
              </a:solidFill>
            </a:endParaRPr>
          </a:p>
          <a:p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НАСЕЛЕНИЕ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298825" y="2133599"/>
            <a:ext cx="1216025" cy="10334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Здоровые лица с фактором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риска</a:t>
            </a: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298825" y="3667124"/>
            <a:ext cx="1216025" cy="1033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Здоровые лица без фактора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риска</a:t>
            </a: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724128" y="1987988"/>
            <a:ext cx="1587500" cy="565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Болезнь развилась</a:t>
            </a: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5716825" y="2692837"/>
            <a:ext cx="1587500" cy="5794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Болезнь не развилась</a:t>
            </a: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 flipH="1">
            <a:off x="4503975" y="2602349"/>
            <a:ext cx="55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5062775" y="2402324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5062775" y="2424937"/>
            <a:ext cx="65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5062775" y="2789868"/>
            <a:ext cx="65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 flipV="1">
            <a:off x="2365375" y="2905125"/>
            <a:ext cx="93345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2365375" y="3773488"/>
            <a:ext cx="933450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 flipV="1">
            <a:off x="2152650" y="5316538"/>
            <a:ext cx="53959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3140075" y="5595938"/>
            <a:ext cx="3108325" cy="390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 А Б Л Ю Д Е Н И Е</a:t>
            </a:r>
            <a:endParaRPr lang="ru-RU" altLang="ru-RU" sz="3200" b="1" dirty="0">
              <a:solidFill>
                <a:srgbClr val="000000"/>
              </a:solidFill>
            </a:endParaRPr>
          </a:p>
        </p:txBody>
      </p:sp>
      <p:sp>
        <p:nvSpPr>
          <p:cNvPr id="145430" name="Rectangle 22"/>
          <p:cNvSpPr>
            <a:spLocks noChangeArrowheads="1"/>
          </p:cNvSpPr>
          <p:nvPr/>
        </p:nvSpPr>
        <p:spPr bwMode="auto">
          <a:xfrm>
            <a:off x="1392238" y="5174171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31" name="Rectangle 23"/>
          <p:cNvSpPr>
            <a:spLocks noChangeArrowheads="1"/>
          </p:cNvSpPr>
          <p:nvPr/>
        </p:nvSpPr>
        <p:spPr bwMode="auto">
          <a:xfrm>
            <a:off x="0" y="5280533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3200">
              <a:latin typeface="Arial" panose="020B0604020202020204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731431" y="3567695"/>
            <a:ext cx="1587500" cy="565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Болезнь развилась</a:t>
            </a: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724128" y="4272544"/>
            <a:ext cx="1587500" cy="5794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Болезнь не развилась</a:t>
            </a: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4511278" y="4182056"/>
            <a:ext cx="55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5070078" y="3982031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070078" y="4004644"/>
            <a:ext cx="65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5070078" y="4369575"/>
            <a:ext cx="65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ru-RU" sz="4000"/>
              <a:t>Исследования «случай-контроль» (</a:t>
            </a:r>
            <a:r>
              <a:rPr lang="en-US" altLang="ru-RU" sz="4000"/>
              <a:t>case control study</a:t>
            </a:r>
            <a:r>
              <a:rPr lang="en-AU" altLang="ru-RU" sz="4000"/>
              <a:t>)</a:t>
            </a:r>
            <a:endParaRPr lang="ru-RU" altLang="ru-RU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2800"/>
              <a:t>	Э</a:t>
            </a:r>
            <a:r>
              <a:rPr lang="en-AU" altLang="ru-RU" sz="2800"/>
              <a:t>то исследования, в которых показатели пациентов, уже страдающих некоторым заболеванием, сравниваются с показателями людей, не страдающих этим заболеванием. Такие исследования выявляют связь между фактором риска и клиническим исходом </a:t>
            </a:r>
            <a:endParaRPr lang="ru-RU" altLang="ru-RU" sz="2800"/>
          </a:p>
          <a:p>
            <a:pPr>
              <a:buFontTx/>
              <a:buNone/>
            </a:pPr>
            <a:r>
              <a:rPr lang="ru-RU" altLang="ru-RU" sz="2800"/>
              <a:t>	</a:t>
            </a:r>
          </a:p>
          <a:p>
            <a:pPr>
              <a:buFontTx/>
              <a:buNone/>
            </a:pPr>
            <a:r>
              <a:rPr lang="ru-RU" altLang="ru-RU" b="1"/>
              <a:t>	Пример</a:t>
            </a:r>
            <a:r>
              <a:rPr lang="ru-RU" altLang="ru-RU" sz="2800"/>
              <a:t>: Приводит ли вакцинация АКДС к увеличению частоты аутизма у детей?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Случай-контроль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362450" y="2500313"/>
            <a:ext cx="1554163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Группа больных («случаи»)</a:t>
            </a:r>
            <a:endParaRPr lang="ru-RU" altLang="ru-RU" sz="2000" b="1" dirty="0">
              <a:solidFill>
                <a:srgbClr val="000000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322763" y="3744913"/>
            <a:ext cx="170180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Группа здоровых («контроль»)</a:t>
            </a:r>
            <a:endParaRPr lang="ru-RU" altLang="ru-RU" sz="2000" b="1">
              <a:solidFill>
                <a:srgbClr val="000000"/>
              </a:solidFill>
            </a:endParaRP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6876558" y="2489185"/>
            <a:ext cx="2267442" cy="1544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1600">
              <a:solidFill>
                <a:srgbClr val="000000"/>
              </a:solidFill>
            </a:endParaRPr>
          </a:p>
          <a:p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НАСЕЛЕНИЕ</a:t>
            </a:r>
            <a:endParaRPr lang="ru-RU" altLang="ru-RU" sz="4000">
              <a:solidFill>
                <a:srgbClr val="000000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838200" y="2371725"/>
            <a:ext cx="1554163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>
                <a:solidFill>
                  <a:srgbClr val="000000"/>
                </a:solidFill>
                <a:cs typeface="Times New Roman" panose="02020603050405020304" pitchFamily="18" charset="0"/>
              </a:rPr>
              <a:t>Фактор риска присутствовал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838200" y="3644900"/>
            <a:ext cx="1554163" cy="427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>
                <a:solidFill>
                  <a:srgbClr val="000000"/>
                </a:solidFill>
                <a:cs typeface="Times New Roman" panose="02020603050405020304" pitchFamily="18" charset="0"/>
              </a:rPr>
              <a:t>Фактор риска присутствовал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838200" y="2855913"/>
            <a:ext cx="1554163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>
                <a:solidFill>
                  <a:srgbClr val="000000"/>
                </a:solidFill>
                <a:cs typeface="Times New Roman" panose="02020603050405020304" pitchFamily="18" charset="0"/>
              </a:rPr>
              <a:t>Фактор риска отсутствовал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838200" y="4203700"/>
            <a:ext cx="1554163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>
                <a:solidFill>
                  <a:srgbClr val="000000"/>
                </a:solidFill>
                <a:cs typeface="Times New Roman" panose="02020603050405020304" pitchFamily="18" charset="0"/>
              </a:rPr>
              <a:t>Фактор риска отсутствовал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 flipH="1">
            <a:off x="2849563" y="2854325"/>
            <a:ext cx="1517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 flipH="1">
            <a:off x="2849563" y="4086225"/>
            <a:ext cx="14763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2849563" y="2700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>
            <a:off x="2849563" y="39147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 flipH="1">
            <a:off x="2392363" y="26606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 flipH="1">
            <a:off x="2392363" y="31432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H="1">
            <a:off x="2392363" y="39147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 flipH="1">
            <a:off x="2392363" y="43862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 flipH="1" flipV="1">
            <a:off x="5971424" y="2766316"/>
            <a:ext cx="91440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 flipH="1">
            <a:off x="6092825" y="3699669"/>
            <a:ext cx="91440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 flipV="1">
            <a:off x="1854200" y="5167313"/>
            <a:ext cx="53943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3652838" y="5456238"/>
            <a:ext cx="3354387" cy="4159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 А Б Л Ю Д Е Н И Е</a:t>
            </a:r>
            <a:endParaRPr lang="ru-RU" altLang="ru-RU" sz="3200" b="1" dirty="0">
              <a:solidFill>
                <a:srgbClr val="000000"/>
              </a:solidFill>
            </a:endParaRPr>
          </a:p>
        </p:txBody>
      </p:sp>
      <p:sp>
        <p:nvSpPr>
          <p:cNvPr id="147478" name="Rectangle 22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7479" name="Rectangle 23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Как оценить эффективность лечения?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59229" y="1771193"/>
            <a:ext cx="2232248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Показатель до лечения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423924" y="1772816"/>
            <a:ext cx="2699793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Показатель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после лечения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35493" y="2079509"/>
            <a:ext cx="3744416" cy="555780"/>
            <a:chOff x="2535493" y="2079509"/>
            <a:chExt cx="3744416" cy="555780"/>
          </a:xfrm>
        </p:grpSpPr>
        <p:sp>
          <p:nvSpPr>
            <p:cNvPr id="6" name="Стрелка вправо 5"/>
            <p:cNvSpPr/>
            <p:nvPr/>
          </p:nvSpPr>
          <p:spPr bwMode="auto">
            <a:xfrm>
              <a:off x="2535493" y="2079509"/>
              <a:ext cx="3744416" cy="55578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29695" y="2172733"/>
              <a:ext cx="1050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терапия</a:t>
              </a:r>
              <a:endParaRPr lang="ru-RU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1844" y="3789040"/>
            <a:ext cx="8465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Недостатки: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 учитывается эффект плацебо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 учитывается заинтересованность исследователя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 учитывается особенность течения болезни (может пройти сама)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Такой дизайн возможен при изучении редких болезней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082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Как оценить эффективность лечения?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59229" y="1771193"/>
            <a:ext cx="2232248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Показатель до лечения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423924" y="1772816"/>
            <a:ext cx="2699793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Показатель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после лечения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35493" y="2079509"/>
            <a:ext cx="3744416" cy="555780"/>
            <a:chOff x="2535493" y="2079509"/>
            <a:chExt cx="3744416" cy="555780"/>
          </a:xfrm>
        </p:grpSpPr>
        <p:sp>
          <p:nvSpPr>
            <p:cNvPr id="10" name="Стрелка вправо 9"/>
            <p:cNvSpPr/>
            <p:nvPr/>
          </p:nvSpPr>
          <p:spPr bwMode="auto">
            <a:xfrm>
              <a:off x="2535493" y="2079509"/>
              <a:ext cx="3744416" cy="55578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29695" y="2172733"/>
              <a:ext cx="1050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терапия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35493" y="2686081"/>
            <a:ext cx="3744416" cy="555780"/>
            <a:chOff x="2535493" y="2079509"/>
            <a:chExt cx="3744416" cy="555780"/>
          </a:xfrm>
        </p:grpSpPr>
        <p:sp>
          <p:nvSpPr>
            <p:cNvPr id="13" name="Стрелка вправо 12"/>
            <p:cNvSpPr/>
            <p:nvPr/>
          </p:nvSpPr>
          <p:spPr bwMode="auto">
            <a:xfrm>
              <a:off x="2535493" y="2079509"/>
              <a:ext cx="3744416" cy="55578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9695" y="2172733"/>
              <a:ext cx="1156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контроль</a:t>
              </a:r>
              <a:endParaRPr lang="ru-RU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0272" y="3573016"/>
            <a:ext cx="5802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Контрольная группа: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 получает лечения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Исторический или внешний 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Плацебо или «золотой стандарт»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344829" y="4177073"/>
            <a:ext cx="475252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497119" y="413670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?</a:t>
            </a:r>
            <a:endParaRPr lang="ru-RU" sz="44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85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0.00226 -0.0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ru-RU" altLang="ru-RU" sz="4000"/>
              <a:t>Рандомизированные контролируемые исследования (</a:t>
            </a:r>
            <a:r>
              <a:rPr lang="en-US" altLang="ru-RU" sz="4000"/>
              <a:t>randomized controlled study</a:t>
            </a:r>
            <a:r>
              <a:rPr lang="ru-RU" altLang="ru-RU" sz="4000"/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	Это исследования, в которых (1) имеются две группы пациентов: группа, получающая лечение, и контрольная группа, причем в ходе исследования первая группа получает лечение по проверяемому варианту, а контрольная группа не получает лечения или получает его по некоторому стандартному, общепринятому варианту, и (2) пациенты распределяются по этим группам случайным образом.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altLang="ru-RU"/>
              <a:t>Рандомизированное клиническое исследование</a:t>
            </a:r>
          </a:p>
        </p:txBody>
      </p:sp>
      <p:grpSp>
        <p:nvGrpSpPr>
          <p:cNvPr id="149507" name="Group 3"/>
          <p:cNvGrpSpPr>
            <a:grpSpLocks/>
          </p:cNvGrpSpPr>
          <p:nvPr/>
        </p:nvGrpSpPr>
        <p:grpSpPr bwMode="auto">
          <a:xfrm>
            <a:off x="395288" y="1600200"/>
            <a:ext cx="5635625" cy="4903788"/>
            <a:chOff x="1266" y="1008"/>
            <a:chExt cx="3550" cy="3089"/>
          </a:xfrm>
        </p:grpSpPr>
        <p:sp>
          <p:nvSpPr>
            <p:cNvPr id="149508" name="Oval 4"/>
            <p:cNvSpPr>
              <a:spLocks noChangeArrowheads="1"/>
            </p:cNvSpPr>
            <p:nvPr/>
          </p:nvSpPr>
          <p:spPr bwMode="auto">
            <a:xfrm>
              <a:off x="1882" y="1008"/>
              <a:ext cx="1953" cy="1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b="1"/>
                <a:t>Выборка, </a:t>
              </a:r>
            </a:p>
            <a:p>
              <a:pPr algn="ctr"/>
              <a:r>
                <a:rPr lang="ru-RU" altLang="ru-RU" b="1"/>
                <a:t>соответствующая </a:t>
              </a:r>
            </a:p>
            <a:p>
              <a:pPr algn="ctr"/>
              <a:r>
                <a:rPr lang="ru-RU" altLang="ru-RU" b="1"/>
                <a:t>критериям включения</a:t>
              </a:r>
            </a:p>
          </p:txBody>
        </p:sp>
        <p:sp>
          <p:nvSpPr>
            <p:cNvPr id="149509" name="AutoShape 5"/>
            <p:cNvSpPr>
              <a:spLocks noChangeArrowheads="1"/>
            </p:cNvSpPr>
            <p:nvPr/>
          </p:nvSpPr>
          <p:spPr bwMode="auto">
            <a:xfrm>
              <a:off x="2016" y="2208"/>
              <a:ext cx="1728" cy="576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0" name="Text Box 6"/>
            <p:cNvSpPr txBox="1">
              <a:spLocks noChangeArrowheads="1"/>
            </p:cNvSpPr>
            <p:nvPr/>
          </p:nvSpPr>
          <p:spPr bwMode="auto">
            <a:xfrm>
              <a:off x="2188" y="233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2400"/>
            </a:p>
          </p:txBody>
        </p:sp>
        <p:sp>
          <p:nvSpPr>
            <p:cNvPr id="149511" name="Text Box 7"/>
            <p:cNvSpPr txBox="1">
              <a:spLocks noChangeArrowheads="1"/>
            </p:cNvSpPr>
            <p:nvPr/>
          </p:nvSpPr>
          <p:spPr bwMode="auto">
            <a:xfrm>
              <a:off x="2257" y="2400"/>
              <a:ext cx="1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РАНДОМИЗАЦИЯ</a:t>
              </a:r>
            </a:p>
          </p:txBody>
        </p:sp>
        <p:sp>
          <p:nvSpPr>
            <p:cNvPr id="149512" name="Text Box 8"/>
            <p:cNvSpPr txBox="1">
              <a:spLocks noChangeArrowheads="1"/>
            </p:cNvSpPr>
            <p:nvPr/>
          </p:nvSpPr>
          <p:spPr bwMode="auto">
            <a:xfrm>
              <a:off x="1266" y="2880"/>
              <a:ext cx="786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600" b="1"/>
                <a:t>Основная </a:t>
              </a:r>
            </a:p>
            <a:p>
              <a:pPr algn="ctr"/>
              <a:r>
                <a:rPr lang="ru-RU" altLang="ru-RU" sz="1600" b="1"/>
                <a:t>группа</a:t>
              </a:r>
            </a:p>
          </p:txBody>
        </p:sp>
        <p:sp>
          <p:nvSpPr>
            <p:cNvPr id="149513" name="Text Box 9"/>
            <p:cNvSpPr txBox="1">
              <a:spLocks noChangeArrowheads="1"/>
            </p:cNvSpPr>
            <p:nvPr/>
          </p:nvSpPr>
          <p:spPr bwMode="auto">
            <a:xfrm>
              <a:off x="3859" y="2928"/>
              <a:ext cx="957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600" b="1"/>
                <a:t>Контрольная</a:t>
              </a:r>
            </a:p>
            <a:p>
              <a:pPr algn="ctr"/>
              <a:r>
                <a:rPr lang="ru-RU" altLang="ru-RU" sz="1600" b="1"/>
                <a:t>группа</a:t>
              </a:r>
            </a:p>
          </p:txBody>
        </p:sp>
        <p:sp>
          <p:nvSpPr>
            <p:cNvPr id="149514" name="Text Box 10"/>
            <p:cNvSpPr txBox="1">
              <a:spLocks noChangeArrowheads="1"/>
            </p:cNvSpPr>
            <p:nvPr/>
          </p:nvSpPr>
          <p:spPr bwMode="auto">
            <a:xfrm>
              <a:off x="2336" y="3478"/>
              <a:ext cx="1186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b="1"/>
                <a:t>Вмешательство</a:t>
              </a:r>
            </a:p>
          </p:txBody>
        </p:sp>
        <p:sp>
          <p:nvSpPr>
            <p:cNvPr id="149515" name="Text Box 11"/>
            <p:cNvSpPr txBox="1">
              <a:spLocks noChangeArrowheads="1"/>
            </p:cNvSpPr>
            <p:nvPr/>
          </p:nvSpPr>
          <p:spPr bwMode="auto">
            <a:xfrm>
              <a:off x="2336" y="3879"/>
              <a:ext cx="1190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b="1"/>
                <a:t>Оценка эффекта</a:t>
              </a:r>
            </a:p>
          </p:txBody>
        </p:sp>
        <p:sp>
          <p:nvSpPr>
            <p:cNvPr id="149516" name="Line 12"/>
            <p:cNvSpPr>
              <a:spLocks noChangeShapeType="1"/>
            </p:cNvSpPr>
            <p:nvPr/>
          </p:nvSpPr>
          <p:spPr bwMode="auto">
            <a:xfrm>
              <a:off x="2880" y="21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17" name="Line 13"/>
            <p:cNvSpPr>
              <a:spLocks noChangeShapeType="1"/>
            </p:cNvSpPr>
            <p:nvPr/>
          </p:nvSpPr>
          <p:spPr bwMode="auto">
            <a:xfrm flipH="1">
              <a:off x="2064" y="268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18" name="Line 14"/>
            <p:cNvSpPr>
              <a:spLocks noChangeShapeType="1"/>
            </p:cNvSpPr>
            <p:nvPr/>
          </p:nvSpPr>
          <p:spPr bwMode="auto">
            <a:xfrm>
              <a:off x="3360" y="2688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19" name="Line 15"/>
            <p:cNvSpPr>
              <a:spLocks noChangeShapeType="1"/>
            </p:cNvSpPr>
            <p:nvPr/>
          </p:nvSpPr>
          <p:spPr bwMode="auto">
            <a:xfrm>
              <a:off x="1680" y="326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20" name="Line 16"/>
            <p:cNvSpPr>
              <a:spLocks noChangeShapeType="1"/>
            </p:cNvSpPr>
            <p:nvPr/>
          </p:nvSpPr>
          <p:spPr bwMode="auto">
            <a:xfrm>
              <a:off x="4368" y="331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21" name="Line 17"/>
            <p:cNvSpPr>
              <a:spLocks noChangeShapeType="1"/>
            </p:cNvSpPr>
            <p:nvPr/>
          </p:nvSpPr>
          <p:spPr bwMode="auto">
            <a:xfrm flipH="1">
              <a:off x="1776" y="36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22" name="Line 18"/>
            <p:cNvSpPr>
              <a:spLocks noChangeShapeType="1"/>
            </p:cNvSpPr>
            <p:nvPr/>
          </p:nvSpPr>
          <p:spPr bwMode="auto">
            <a:xfrm>
              <a:off x="3552" y="35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23" name="Line 19"/>
            <p:cNvSpPr>
              <a:spLocks noChangeShapeType="1"/>
            </p:cNvSpPr>
            <p:nvPr/>
          </p:nvSpPr>
          <p:spPr bwMode="auto">
            <a:xfrm flipH="1">
              <a:off x="1776" y="39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24" name="Line 20"/>
            <p:cNvSpPr>
              <a:spLocks noChangeShapeType="1"/>
            </p:cNvSpPr>
            <p:nvPr/>
          </p:nvSpPr>
          <p:spPr bwMode="auto">
            <a:xfrm>
              <a:off x="3552" y="39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9525" name="AutoShape 21"/>
          <p:cNvSpPr>
            <a:spLocks noChangeArrowheads="1"/>
          </p:cNvSpPr>
          <p:nvPr/>
        </p:nvSpPr>
        <p:spPr bwMode="auto">
          <a:xfrm>
            <a:off x="6084888" y="1484784"/>
            <a:ext cx="2879725" cy="4249266"/>
          </a:xfrm>
          <a:prstGeom prst="wedgeRoundRectCallout">
            <a:avLst>
              <a:gd name="adj1" fmla="val -53472"/>
              <a:gd name="adj2" fmla="val 6467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/>
              <a:t>Четкие критерии включения пациентов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/>
              <a:t>Одинаковые вмешательства в обеих группах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 smtClean="0"/>
              <a:t>Плацебо-контроль</a:t>
            </a:r>
            <a:endParaRPr lang="ru-RU" alt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 smtClean="0"/>
              <a:t>Слепой </a:t>
            </a:r>
            <a:r>
              <a:rPr lang="ru-RU" altLang="ru-RU" sz="1600" b="1" dirty="0"/>
              <a:t>метод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 smtClean="0"/>
              <a:t>Адекватная </a:t>
            </a:r>
            <a:r>
              <a:rPr lang="ru-RU" altLang="ru-RU" sz="1600" b="1" dirty="0"/>
              <a:t>длительность наблюдения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 smtClean="0"/>
              <a:t>Клинически </a:t>
            </a:r>
            <a:r>
              <a:rPr lang="ru-RU" altLang="ru-RU" sz="1600" b="1" dirty="0"/>
              <a:t>значимые окончательные критерии эффективности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990600"/>
          </a:xfrm>
        </p:spPr>
        <p:txBody>
          <a:bodyPr/>
          <a:lstStyle/>
          <a:p>
            <a:r>
              <a:rPr lang="ru-RU" altLang="ru-RU"/>
              <a:t>Маммография для раннего выявления РМЖ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ru-RU" altLang="ru-RU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/>
              <a:t>Анализ 7 крупных исследований, включавших 500 000 женщин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/>
              <a:t>Изучалась 13-летняя выживаемость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/>
              <a:t>НЕТ ДОКАЗАТЕЛЬСТВ, ЧТО МАММОГРАФИЯ УВЕЛИЧИВАЕТ ПРОДОЛЖИТЕЛЬНОСТЬ ЖИЗНИ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76238"/>
            <a:ext cx="8801100" cy="1143000"/>
          </a:xfrm>
        </p:spPr>
        <p:txBody>
          <a:bodyPr/>
          <a:lstStyle/>
          <a:p>
            <a:r>
              <a:rPr lang="ru-RU" altLang="ru-RU" sz="3200" b="1"/>
              <a:t>КАК В МЕДИЦИНЕ ПРИНИМАЮТСЯ РЕШЕНИЯ?</a:t>
            </a:r>
            <a:r>
              <a:rPr lang="ru-RU" altLang="ru-RU" sz="3200"/>
              <a:t/>
            </a:r>
            <a:br>
              <a:rPr lang="ru-RU" altLang="ru-RU" sz="3200"/>
            </a:br>
            <a:endParaRPr lang="ru-RU" altLang="ru-RU" sz="320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00200"/>
            <a:ext cx="8953500" cy="4495800"/>
          </a:xfrm>
        </p:spPr>
        <p:txBody>
          <a:bodyPr/>
          <a:lstStyle/>
          <a:p>
            <a:r>
              <a:rPr lang="ru-RU" altLang="ru-RU" dirty="0" smtClean="0"/>
              <a:t>Это школа нашей кафедры…</a:t>
            </a:r>
          </a:p>
          <a:p>
            <a:r>
              <a:rPr lang="ru-RU" altLang="ru-RU" dirty="0" smtClean="0"/>
              <a:t>Меня так учили (так написано в учебнике)…</a:t>
            </a:r>
          </a:p>
          <a:p>
            <a:r>
              <a:rPr lang="ru-RU" altLang="ru-RU" dirty="0" smtClean="0"/>
              <a:t>У нас в больнице так принято (шеф так требует…</a:t>
            </a:r>
          </a:p>
          <a:p>
            <a:r>
              <a:rPr lang="ru-RU" altLang="ru-RU" dirty="0" smtClean="0"/>
              <a:t>На конференции рассказывали (я недавно прочитал статью)…</a:t>
            </a:r>
          </a:p>
          <a:p>
            <a:r>
              <a:rPr lang="ru-RU" altLang="ru-RU" dirty="0" smtClean="0"/>
              <a:t>Недавно </a:t>
            </a:r>
            <a:r>
              <a:rPr lang="ru-RU" altLang="ru-RU" dirty="0"/>
              <a:t>был подобный </a:t>
            </a:r>
            <a:r>
              <a:rPr lang="ru-RU" altLang="ru-RU" dirty="0" smtClean="0"/>
              <a:t>случай (мой опыт показывает)…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8352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ru-RU" altLang="ru-RU"/>
              <a:t>Маммография</a:t>
            </a:r>
          </a:p>
        </p:txBody>
      </p:sp>
      <p:sp>
        <p:nvSpPr>
          <p:cNvPr id="163843" name="Line 3"/>
          <p:cNvSpPr>
            <a:spLocks noChangeShapeType="1"/>
          </p:cNvSpPr>
          <p:nvPr/>
        </p:nvSpPr>
        <p:spPr bwMode="auto">
          <a:xfrm>
            <a:off x="2130425" y="3114675"/>
            <a:ext cx="57181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7848600" y="2971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2133600" y="2971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3124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>
            <a:off x="3962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4876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>
            <a:off x="5791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>
            <a:off x="6781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1600200" y="2286000"/>
            <a:ext cx="533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381000" y="1301750"/>
            <a:ext cx="19050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опухоль при скрининге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762000" y="5629275"/>
            <a:ext cx="4521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anose="02020603050405020304" pitchFamily="18" charset="0"/>
              </a:rPr>
              <a:t>клинически выраженная опухоль</a:t>
            </a:r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 flipH="1" flipV="1">
            <a:off x="2219325" y="4930775"/>
            <a:ext cx="904875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2133600" y="3698875"/>
            <a:ext cx="196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</a:rPr>
              <a:t>ОПЕРАЦИЯ</a:t>
            </a:r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 flipV="1">
            <a:off x="2133600" y="3352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7" name="AutoShape 17"/>
          <p:cNvSpPr>
            <a:spLocks/>
          </p:cNvSpPr>
          <p:nvPr/>
        </p:nvSpPr>
        <p:spPr bwMode="auto">
          <a:xfrm rot="-5400000">
            <a:off x="4648200" y="-381000"/>
            <a:ext cx="685800" cy="5715000"/>
          </a:xfrm>
          <a:prstGeom prst="rightBrace">
            <a:avLst>
              <a:gd name="adj1" fmla="val 69444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858" name="Group 18"/>
          <p:cNvGrpSpPr>
            <a:grpSpLocks/>
          </p:cNvGrpSpPr>
          <p:nvPr/>
        </p:nvGrpSpPr>
        <p:grpSpPr bwMode="auto">
          <a:xfrm>
            <a:off x="2116138" y="3830638"/>
            <a:ext cx="3810000" cy="1219200"/>
            <a:chOff x="2544" y="2304"/>
            <a:chExt cx="2400" cy="768"/>
          </a:xfrm>
        </p:grpSpPr>
        <p:sp>
          <p:nvSpPr>
            <p:cNvPr id="163859" name="Line 19"/>
            <p:cNvSpPr>
              <a:spLocks noChangeShapeType="1"/>
            </p:cNvSpPr>
            <p:nvPr/>
          </p:nvSpPr>
          <p:spPr bwMode="auto">
            <a:xfrm>
              <a:off x="2549" y="2960"/>
              <a:ext cx="2395" cy="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60" name="Line 20"/>
            <p:cNvSpPr>
              <a:spLocks noChangeShapeType="1"/>
            </p:cNvSpPr>
            <p:nvPr/>
          </p:nvSpPr>
          <p:spPr bwMode="auto">
            <a:xfrm>
              <a:off x="4944" y="288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61" name="Line 21"/>
            <p:cNvSpPr>
              <a:spLocks noChangeShapeType="1"/>
            </p:cNvSpPr>
            <p:nvPr/>
          </p:nvSpPr>
          <p:spPr bwMode="auto">
            <a:xfrm>
              <a:off x="2544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62" name="Line 22"/>
            <p:cNvSpPr>
              <a:spLocks noChangeShapeType="1"/>
            </p:cNvSpPr>
            <p:nvPr/>
          </p:nvSpPr>
          <p:spPr bwMode="auto">
            <a:xfrm>
              <a:off x="427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63" name="Line 23"/>
            <p:cNvSpPr>
              <a:spLocks noChangeShapeType="1"/>
            </p:cNvSpPr>
            <p:nvPr/>
          </p:nvSpPr>
          <p:spPr bwMode="auto">
            <a:xfrm>
              <a:off x="3648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64" name="Line 24"/>
            <p:cNvSpPr>
              <a:spLocks noChangeShapeType="1"/>
            </p:cNvSpPr>
            <p:nvPr/>
          </p:nvSpPr>
          <p:spPr bwMode="auto">
            <a:xfrm>
              <a:off x="307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65" name="Line 25"/>
            <p:cNvSpPr>
              <a:spLocks noChangeShapeType="1"/>
            </p:cNvSpPr>
            <p:nvPr/>
          </p:nvSpPr>
          <p:spPr bwMode="auto">
            <a:xfrm>
              <a:off x="2544" y="259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66" name="AutoShape 26"/>
            <p:cNvSpPr>
              <a:spLocks/>
            </p:cNvSpPr>
            <p:nvPr/>
          </p:nvSpPr>
          <p:spPr bwMode="auto">
            <a:xfrm rot="-5400000">
              <a:off x="3480" y="1416"/>
              <a:ext cx="576" cy="2352"/>
            </a:xfrm>
            <a:prstGeom prst="rightBrace">
              <a:avLst>
                <a:gd name="adj1" fmla="val 34028"/>
                <a:gd name="adj2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67" name="Text Box 27"/>
          <p:cNvSpPr txBox="1">
            <a:spLocks noChangeArrowheads="1"/>
          </p:cNvSpPr>
          <p:nvPr/>
        </p:nvSpPr>
        <p:spPr bwMode="auto">
          <a:xfrm>
            <a:off x="4556125" y="1514475"/>
            <a:ext cx="982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accent1"/>
                </a:solidFill>
                <a:latin typeface="Times New Roman" panose="02020603050405020304" pitchFamily="18" charset="0"/>
              </a:rPr>
              <a:t>6 лет</a:t>
            </a:r>
          </a:p>
        </p:txBody>
      </p:sp>
      <p:sp>
        <p:nvSpPr>
          <p:cNvPr id="163868" name="Text Box 28"/>
          <p:cNvSpPr txBox="1">
            <a:spLocks noChangeArrowheads="1"/>
          </p:cNvSpPr>
          <p:nvPr/>
        </p:nvSpPr>
        <p:spPr bwMode="auto">
          <a:xfrm>
            <a:off x="4276725" y="3452813"/>
            <a:ext cx="1147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accent1"/>
                </a:solidFill>
                <a:latin typeface="Times New Roman" panose="02020603050405020304" pitchFamily="18" charset="0"/>
              </a:rPr>
              <a:t>4 года</a:t>
            </a:r>
          </a:p>
        </p:txBody>
      </p: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212725" y="2403475"/>
            <a:ext cx="973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anose="02020603050405020304" pitchFamily="18" charset="0"/>
              </a:rPr>
              <a:t>Б-я А.</a:t>
            </a:r>
          </a:p>
          <a:p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63870" name="Text Box 30"/>
          <p:cNvSpPr txBox="1">
            <a:spLocks noChangeArrowheads="1"/>
          </p:cNvSpPr>
          <p:nvPr/>
        </p:nvSpPr>
        <p:spPr bwMode="auto">
          <a:xfrm>
            <a:off x="152400" y="4130675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anose="02020603050405020304" pitchFamily="18" charset="0"/>
              </a:rPr>
              <a:t>Б-я В.</a:t>
            </a:r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1770063" y="5221288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/>
              <a:t>1-й год</a:t>
            </a:r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2617788" y="5224463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/>
              <a:t>2-й год</a:t>
            </a:r>
          </a:p>
        </p:txBody>
      </p:sp>
      <p:sp>
        <p:nvSpPr>
          <p:cNvPr id="163873" name="Text Box 33"/>
          <p:cNvSpPr txBox="1">
            <a:spLocks noChangeArrowheads="1"/>
          </p:cNvSpPr>
          <p:nvPr/>
        </p:nvSpPr>
        <p:spPr bwMode="auto">
          <a:xfrm>
            <a:off x="3489325" y="5199063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/>
              <a:t>3-й год</a:t>
            </a:r>
          </a:p>
        </p:txBody>
      </p:sp>
      <p:sp>
        <p:nvSpPr>
          <p:cNvPr id="163874" name="Text Box 34"/>
          <p:cNvSpPr txBox="1">
            <a:spLocks noChangeArrowheads="1"/>
          </p:cNvSpPr>
          <p:nvPr/>
        </p:nvSpPr>
        <p:spPr bwMode="auto">
          <a:xfrm>
            <a:off x="4533900" y="5181600"/>
            <a:ext cx="676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/>
              <a:t>4-й год</a:t>
            </a:r>
          </a:p>
        </p:txBody>
      </p:sp>
      <p:sp>
        <p:nvSpPr>
          <p:cNvPr id="163875" name="Text Box 35"/>
          <p:cNvSpPr txBox="1">
            <a:spLocks noChangeArrowheads="1"/>
          </p:cNvSpPr>
          <p:nvPr/>
        </p:nvSpPr>
        <p:spPr bwMode="auto">
          <a:xfrm>
            <a:off x="5603875" y="5164138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/>
              <a:t>5-й год</a:t>
            </a:r>
          </a:p>
        </p:txBody>
      </p:sp>
      <p:sp>
        <p:nvSpPr>
          <p:cNvPr id="163876" name="Text Box 36"/>
          <p:cNvSpPr txBox="1">
            <a:spLocks noChangeArrowheads="1"/>
          </p:cNvSpPr>
          <p:nvPr/>
        </p:nvSpPr>
        <p:spPr bwMode="auto">
          <a:xfrm>
            <a:off x="6586538" y="5157788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/>
              <a:t>6-й год</a:t>
            </a:r>
          </a:p>
        </p:txBody>
      </p:sp>
      <p:sp>
        <p:nvSpPr>
          <p:cNvPr id="163877" name="Text Box 37"/>
          <p:cNvSpPr txBox="1">
            <a:spLocks noChangeArrowheads="1"/>
          </p:cNvSpPr>
          <p:nvPr/>
        </p:nvSpPr>
        <p:spPr bwMode="auto">
          <a:xfrm>
            <a:off x="7475538" y="5145088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/>
              <a:t>7-й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ru-RU" altLang="ru-RU"/>
              <a:t>Маммография</a:t>
            </a: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1371600" y="31242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1371600" y="4724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13716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1371600" y="2971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7848600" y="2971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78486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2133600" y="2971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4038600" y="4572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2209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3124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6781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57912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32004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>
            <a:off x="3962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2" name="Line 18"/>
          <p:cNvSpPr>
            <a:spLocks noChangeShapeType="1"/>
          </p:cNvSpPr>
          <p:nvPr/>
        </p:nvSpPr>
        <p:spPr bwMode="auto">
          <a:xfrm>
            <a:off x="4876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5791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4" name="Line 20"/>
          <p:cNvSpPr>
            <a:spLocks noChangeShapeType="1"/>
          </p:cNvSpPr>
          <p:nvPr/>
        </p:nvSpPr>
        <p:spPr bwMode="auto">
          <a:xfrm>
            <a:off x="6781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>
            <a:off x="1600200" y="2286000"/>
            <a:ext cx="533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381000" y="1301750"/>
            <a:ext cx="19050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опухоль при скрининге</a:t>
            </a: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762000" y="5629275"/>
            <a:ext cx="4521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anose="02020603050405020304" pitchFamily="18" charset="0"/>
              </a:rPr>
              <a:t>клинически выраженная опухоль</a:t>
            </a:r>
          </a:p>
        </p:txBody>
      </p:sp>
      <p:sp>
        <p:nvSpPr>
          <p:cNvPr id="164888" name="Line 24"/>
          <p:cNvSpPr>
            <a:spLocks noChangeShapeType="1"/>
          </p:cNvSpPr>
          <p:nvPr/>
        </p:nvSpPr>
        <p:spPr bwMode="auto">
          <a:xfrm flipV="1">
            <a:off x="3124200" y="4724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2133600" y="3698875"/>
            <a:ext cx="196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</a:rPr>
              <a:t>ОПЕРАЦИЯ</a:t>
            </a:r>
          </a:p>
        </p:txBody>
      </p:sp>
      <p:sp>
        <p:nvSpPr>
          <p:cNvPr id="164890" name="Line 26"/>
          <p:cNvSpPr>
            <a:spLocks noChangeShapeType="1"/>
          </p:cNvSpPr>
          <p:nvPr/>
        </p:nvSpPr>
        <p:spPr bwMode="auto">
          <a:xfrm flipV="1">
            <a:off x="2133600" y="3352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91" name="Line 27"/>
          <p:cNvSpPr>
            <a:spLocks noChangeShapeType="1"/>
          </p:cNvSpPr>
          <p:nvPr/>
        </p:nvSpPr>
        <p:spPr bwMode="auto">
          <a:xfrm>
            <a:off x="4038600" y="4114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>
            <a:off x="1085850" y="501491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</a:rPr>
              <a:t>1990</a:t>
            </a:r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>
            <a:off x="192405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</a:rPr>
              <a:t>1991</a:t>
            </a: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>
            <a:off x="375285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</a:rPr>
              <a:t>1993</a:t>
            </a: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>
            <a:off x="548640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</a:rPr>
              <a:t>1995</a:t>
            </a:r>
          </a:p>
        </p:txBody>
      </p:sp>
      <p:sp>
        <p:nvSpPr>
          <p:cNvPr id="164896" name="Text Box 32"/>
          <p:cNvSpPr txBox="1">
            <a:spLocks noChangeArrowheads="1"/>
          </p:cNvSpPr>
          <p:nvPr/>
        </p:nvSpPr>
        <p:spPr bwMode="auto">
          <a:xfrm>
            <a:off x="459105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</a:rPr>
              <a:t>1994</a:t>
            </a: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>
            <a:off x="647700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</a:rPr>
              <a:t>1996</a:t>
            </a: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>
            <a:off x="756285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</a:rPr>
              <a:t>1997</a:t>
            </a: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>
            <a:off x="291465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</a:rPr>
              <a:t>1992</a:t>
            </a:r>
          </a:p>
        </p:txBody>
      </p:sp>
      <p:sp>
        <p:nvSpPr>
          <p:cNvPr id="164900" name="AutoShape 36"/>
          <p:cNvSpPr>
            <a:spLocks/>
          </p:cNvSpPr>
          <p:nvPr/>
        </p:nvSpPr>
        <p:spPr bwMode="auto">
          <a:xfrm rot="-5400000">
            <a:off x="4648200" y="-381000"/>
            <a:ext cx="685800" cy="5715000"/>
          </a:xfrm>
          <a:prstGeom prst="rightBrace">
            <a:avLst>
              <a:gd name="adj1" fmla="val 69444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901" name="AutoShape 37"/>
          <p:cNvSpPr>
            <a:spLocks/>
          </p:cNvSpPr>
          <p:nvPr/>
        </p:nvSpPr>
        <p:spPr bwMode="auto">
          <a:xfrm rot="-5400000">
            <a:off x="5524500" y="2247900"/>
            <a:ext cx="914400" cy="3733800"/>
          </a:xfrm>
          <a:prstGeom prst="rightBrace">
            <a:avLst>
              <a:gd name="adj1" fmla="val 34028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>
            <a:off x="4556125" y="1514475"/>
            <a:ext cx="982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accent1"/>
                </a:solidFill>
                <a:latin typeface="Times New Roman" panose="02020603050405020304" pitchFamily="18" charset="0"/>
              </a:rPr>
              <a:t>6 лет</a:t>
            </a: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>
            <a:off x="4800600" y="3302000"/>
            <a:ext cx="114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accent1"/>
                </a:solidFill>
                <a:latin typeface="Times New Roman" panose="02020603050405020304" pitchFamily="18" charset="0"/>
              </a:rPr>
              <a:t>4 года</a:t>
            </a:r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>
            <a:off x="212725" y="2403475"/>
            <a:ext cx="1049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anose="02020603050405020304" pitchFamily="18" charset="0"/>
              </a:rPr>
              <a:t>Б-я А.,</a:t>
            </a:r>
          </a:p>
          <a:p>
            <a:r>
              <a:rPr lang="ru-RU" altLang="ru-RU" sz="2400">
                <a:latin typeface="Times New Roman" panose="02020603050405020304" pitchFamily="18" charset="0"/>
              </a:rPr>
              <a:t>40 лет</a:t>
            </a:r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>
            <a:off x="152400" y="4130675"/>
            <a:ext cx="103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anose="02020603050405020304" pitchFamily="18" charset="0"/>
              </a:rPr>
              <a:t>Б-я В.,</a:t>
            </a:r>
          </a:p>
          <a:p>
            <a:r>
              <a:rPr lang="ru-RU" altLang="ru-RU" sz="2400">
                <a:latin typeface="Times New Roman" panose="02020603050405020304" pitchFamily="18" charset="0"/>
              </a:rPr>
              <a:t>40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Добросовестное (?) заблуждение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609600" y="3048000"/>
            <a:ext cx="4191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>
                <a:latin typeface="Times New Roman" panose="02020603050405020304" pitchFamily="18" charset="0"/>
              </a:rPr>
              <a:t>БОЛЬШЕ ПОЛЬЗЫ, ЧЕМ ВРЕДА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1939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165225" y="1647825"/>
            <a:ext cx="66865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800">
                <a:latin typeface="Times New Roman" panose="02020603050405020304" pitchFamily="18" charset="0"/>
              </a:rPr>
              <a:t>Гормонозамещающая терапия в менопаузе</a:t>
            </a:r>
          </a:p>
          <a:p>
            <a:pPr algn="ctr" eaLnBrk="0" hangingPunct="0"/>
            <a:r>
              <a:rPr lang="ru-RU" altLang="ru-RU" sz="2800">
                <a:latin typeface="Times New Roman" panose="02020603050405020304" pitchFamily="18" charset="0"/>
              </a:rPr>
              <a:t> для профилактики болезней системы</a:t>
            </a:r>
          </a:p>
          <a:p>
            <a:pPr algn="ctr" eaLnBrk="0" hangingPunct="0"/>
            <a:r>
              <a:rPr lang="ru-RU" altLang="ru-RU" sz="2800">
                <a:latin typeface="Times New Roman" panose="02020603050405020304" pitchFamily="18" charset="0"/>
              </a:rPr>
              <a:t> кровообращения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09600" y="4876800"/>
            <a:ext cx="4191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>
                <a:latin typeface="Times New Roman" panose="02020603050405020304" pitchFamily="18" charset="0"/>
              </a:rPr>
              <a:t>БОЛЬШЕ ВРЕДА, ЧЕМ ПОЛЬЗЫ</a:t>
            </a:r>
          </a:p>
        </p:txBody>
      </p:sp>
      <p:sp>
        <p:nvSpPr>
          <p:cNvPr id="171015" name="AutoShape 7"/>
          <p:cNvSpPr>
            <a:spLocks noChangeArrowheads="1"/>
          </p:cNvSpPr>
          <p:nvPr/>
        </p:nvSpPr>
        <p:spPr bwMode="auto">
          <a:xfrm>
            <a:off x="2562225" y="41148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5486400" y="3124200"/>
            <a:ext cx="3276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>
                <a:latin typeface="Times New Roman" panose="02020603050405020304" pitchFamily="18" charset="0"/>
              </a:rPr>
              <a:t>Традиционная пато-физиологическая концепция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486400" y="5156200"/>
            <a:ext cx="3276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dirty="0">
                <a:latin typeface="Times New Roman" panose="02020603050405020304" pitchFamily="18" charset="0"/>
              </a:rPr>
              <a:t>Концепция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Д</a:t>
            </a:r>
            <a:r>
              <a:rPr lang="ru-RU" altLang="ru-RU" sz="2000" dirty="0">
                <a:latin typeface="Times New Roman" panose="02020603050405020304" pitchFamily="18" charset="0"/>
              </a:rPr>
              <a:t>М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70866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 flipH="1">
            <a:off x="48006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 flipH="1">
            <a:off x="4800600" y="533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115888"/>
            <a:ext cx="8963025" cy="10699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/>
              <a:t>Заместительная гормональная терапия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820150" cy="15890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3375" indent="-322263" defTabSz="449263">
              <a:lnSpc>
                <a:spcPct val="80000"/>
              </a:lnSpc>
              <a:spcBef>
                <a:spcPts val="450"/>
              </a:spcBef>
              <a:buClrTx/>
              <a:buSzPct val="65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ru-RU" altLang="ru-RU" sz="2000"/>
          </a:p>
          <a:p>
            <a:pPr marL="333375" indent="-322263" defTabSz="449263">
              <a:lnSpc>
                <a:spcPct val="80000"/>
              </a:lnSpc>
              <a:spcBef>
                <a:spcPts val="450"/>
              </a:spcBef>
              <a:buClrTx/>
              <a:buSzPct val="65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ru-RU" altLang="ru-RU" sz="2000"/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323850" y="2178050"/>
            <a:ext cx="88201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В 1988—1994 </a:t>
            </a:r>
            <a:r>
              <a:rPr lang="ru-RU" altLang="ru-RU" sz="2000" dirty="0" smtClean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гг</a:t>
            </a: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 - проведено исследование PEPI (</a:t>
            </a:r>
            <a:r>
              <a:rPr lang="ru-RU" altLang="ru-RU" sz="2000" dirty="0" err="1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Postmenopausal</a:t>
            </a: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ru-RU" altLang="ru-RU" sz="2000" dirty="0" err="1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Interventions</a:t>
            </a: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). Положительное влияние заместительной гормональной терапии на риска ИБС: высокий ХС ЛПНП, низкий ХС ЛПВП, повышенный уровень фибриногена.</a:t>
            </a:r>
          </a:p>
          <a:p>
            <a:pPr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В 1991 г. - результаты исследования </a:t>
            </a:r>
            <a:r>
              <a:rPr lang="ru-RU" altLang="ru-RU" sz="2000" dirty="0" err="1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Nurses</a:t>
            </a: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ru-RU" altLang="ru-RU" sz="2000" dirty="0" err="1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Health</a:t>
            </a: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ru-RU" altLang="ru-RU" sz="2000" dirty="0" err="1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Study</a:t>
            </a: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(Изучение здоровья медицинских сестер): снижении риска развития ИБС под влиянием приема эстрогенов.</a:t>
            </a:r>
          </a:p>
          <a:p>
            <a:pPr>
              <a:buSzPct val="100000"/>
            </a:pPr>
            <a:r>
              <a:rPr lang="ru-RU" altLang="ru-RU" sz="20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В 1995 г. Американская ассоциация кардиологов рекомендовала использовать эстрогены для вторичной профилактики ИБС у женщин в постменопаузальном периоде. </a:t>
            </a:r>
          </a:p>
          <a:p>
            <a:pPr>
              <a:buSzPct val="100000"/>
            </a:pPr>
            <a:r>
              <a:rPr lang="ru-RU" altLang="ru-RU" sz="1800" dirty="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>
              <a:buSzPct val="100000"/>
            </a:pPr>
            <a:endParaRPr lang="ru-RU" altLang="ru-RU" sz="1800" dirty="0">
              <a:solidFill>
                <a:srgbClr val="FFFFFF"/>
              </a:solidFill>
              <a:latin typeface="Tahom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SzPct val="100000"/>
            </a:pPr>
            <a:endParaRPr lang="ru-RU" altLang="ru-RU" sz="1800" dirty="0">
              <a:solidFill>
                <a:srgbClr val="FFFFFF"/>
              </a:solidFill>
              <a:latin typeface="Tahom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280988"/>
            <a:ext cx="4549775" cy="56118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NZ" altLang="ru-RU" sz="2800"/>
              <a:t>1993</a:t>
            </a:r>
            <a:r>
              <a:rPr lang="ru-RU" altLang="ru-RU" sz="2800"/>
              <a:t> г.:</a:t>
            </a:r>
            <a:r>
              <a:rPr lang="en-NZ" altLang="ru-RU" sz="2800"/>
              <a:t> </a:t>
            </a:r>
            <a:endParaRPr lang="ru-RU" altLang="ru-RU" sz="280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/>
              <a:t>создан ряд рекомендаций по применению гормональной заместительной терапии (ГЗТ)</a:t>
            </a:r>
            <a:r>
              <a:rPr lang="en-NZ" altLang="ru-RU" sz="2800"/>
              <a:t> </a:t>
            </a:r>
            <a:endParaRPr lang="ru-RU" altLang="ru-RU" sz="2800"/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8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NZ" altLang="ru-RU" sz="2400"/>
              <a:t>ГЗТ </a:t>
            </a:r>
            <a:r>
              <a:rPr lang="en-NZ" altLang="ru-RU" sz="2400" i="1"/>
              <a:t>может</a:t>
            </a:r>
            <a:r>
              <a:rPr lang="en-NZ" altLang="ru-RU" sz="2400"/>
              <a:t> </a:t>
            </a:r>
            <a:r>
              <a:rPr lang="ru-RU" altLang="ru-RU" sz="2400"/>
              <a:t>рекомендоваться женщинам с высоким риском ИБС</a:t>
            </a:r>
            <a:r>
              <a:rPr lang="ru-RU" altLang="ru-RU" sz="2000"/>
              <a:t> </a:t>
            </a:r>
            <a:r>
              <a:rPr lang="en-NZ" altLang="ru-RU" sz="2000"/>
              <a:t>(</a:t>
            </a:r>
            <a:r>
              <a:rPr lang="ru-RU" altLang="ru-RU" sz="2000"/>
              <a:t>например, множественные факторы риска или анамнез ИБС</a:t>
            </a:r>
            <a:r>
              <a:rPr lang="en-NZ" altLang="ru-RU" sz="2000"/>
              <a:t>)</a:t>
            </a:r>
            <a:endParaRPr lang="en-NZ" altLang="ru-RU" sz="2000">
              <a:ea typeface="宋体" panose="0201060003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NZ" altLang="ru-RU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/>
              <a:t>  В это время не было проведено ни одного РКИ</a:t>
            </a:r>
            <a:endParaRPr lang="en-US" altLang="ru-RU" sz="2000"/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37113" y="336550"/>
            <a:ext cx="4038600" cy="57626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NZ" altLang="ru-RU" sz="2800"/>
              <a:t>1998</a:t>
            </a:r>
            <a:r>
              <a:rPr lang="ru-RU" altLang="ru-RU" sz="2800"/>
              <a:t> г.: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/>
              <a:t>исследование</a:t>
            </a:r>
            <a:r>
              <a:rPr lang="en-NZ" altLang="ru-RU" sz="2800"/>
              <a:t> HERS</a:t>
            </a:r>
            <a:r>
              <a:rPr lang="ru-RU" altLang="ru-RU" sz="2000"/>
              <a:t> 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РКИ, слепое, плацебо-контролируемое, вторичная профилактика</a:t>
            </a:r>
          </a:p>
          <a:p>
            <a:pPr>
              <a:lnSpc>
                <a:spcPct val="80000"/>
              </a:lnSpc>
            </a:pPr>
            <a:endParaRPr lang="en-NZ" altLang="ru-RU" sz="2000"/>
          </a:p>
          <a:p>
            <a:pPr>
              <a:lnSpc>
                <a:spcPct val="80000"/>
              </a:lnSpc>
            </a:pPr>
            <a:r>
              <a:rPr lang="en-NZ" altLang="ru-RU" sz="2000"/>
              <a:t>N</a:t>
            </a:r>
            <a:r>
              <a:rPr lang="ru-RU" altLang="ru-RU" sz="2000"/>
              <a:t> </a:t>
            </a:r>
            <a:r>
              <a:rPr lang="en-NZ" altLang="ru-RU" sz="2000"/>
              <a:t>=</a:t>
            </a:r>
            <a:r>
              <a:rPr lang="ru-RU" altLang="ru-RU" sz="2000"/>
              <a:t> </a:t>
            </a:r>
            <a:r>
              <a:rPr lang="en-NZ" altLang="ru-RU" sz="2000"/>
              <a:t>2763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Участники – женщины </a:t>
            </a:r>
            <a:r>
              <a:rPr lang="en-NZ" altLang="ru-RU" sz="2000"/>
              <a:t>&lt;80</a:t>
            </a:r>
            <a:r>
              <a:rPr lang="ru-RU" altLang="ru-RU" sz="2000"/>
              <a:t> лет</a:t>
            </a:r>
            <a:r>
              <a:rPr lang="en-NZ" altLang="ru-RU" sz="2000"/>
              <a:t> </a:t>
            </a:r>
            <a:r>
              <a:rPr lang="ru-RU" altLang="ru-RU" sz="2000"/>
              <a:t>с ИБС</a:t>
            </a:r>
            <a:endParaRPr lang="en-NZ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Вмешательство: </a:t>
            </a:r>
            <a:r>
              <a:rPr lang="en-NZ" altLang="ru-RU" sz="2000"/>
              <a:t>0</a:t>
            </a:r>
            <a:r>
              <a:rPr lang="ru-RU" altLang="ru-RU" sz="2000"/>
              <a:t>,</a:t>
            </a:r>
            <a:r>
              <a:rPr lang="en-NZ" altLang="ru-RU" sz="2000"/>
              <a:t>625</a:t>
            </a:r>
            <a:r>
              <a:rPr lang="ru-RU" altLang="ru-RU" sz="2000"/>
              <a:t> мг</a:t>
            </a:r>
            <a:r>
              <a:rPr lang="en-NZ" altLang="ru-RU" sz="2000"/>
              <a:t> </a:t>
            </a:r>
            <a:r>
              <a:rPr lang="ru-RU" altLang="ru-RU" sz="2000"/>
              <a:t>(коньюгированные эстрогены) + </a:t>
            </a:r>
            <a:r>
              <a:rPr lang="en-NZ" altLang="ru-RU" sz="2000"/>
              <a:t>2</a:t>
            </a:r>
            <a:r>
              <a:rPr lang="ru-RU" altLang="ru-RU" sz="2000"/>
              <a:t>,</a:t>
            </a:r>
            <a:r>
              <a:rPr lang="en-NZ" altLang="ru-RU" sz="2000"/>
              <a:t>5</a:t>
            </a:r>
            <a:r>
              <a:rPr lang="ru-RU" altLang="ru-RU" sz="2000"/>
              <a:t> мг (медрокси-прогестерон ацетат)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Отслеживание</a:t>
            </a:r>
            <a:r>
              <a:rPr lang="en-NZ" altLang="ru-RU" sz="2000"/>
              <a:t>: 4</a:t>
            </a:r>
            <a:r>
              <a:rPr lang="ru-RU" altLang="ru-RU" sz="2000"/>
              <a:t>,</a:t>
            </a:r>
            <a:r>
              <a:rPr lang="en-NZ" altLang="ru-RU" sz="2000"/>
              <a:t>1 </a:t>
            </a:r>
            <a:r>
              <a:rPr lang="ru-RU" altLang="ru-RU" sz="2000"/>
              <a:t>и</a:t>
            </a:r>
            <a:r>
              <a:rPr lang="en-NZ" altLang="ru-RU" sz="2000"/>
              <a:t> 6</a:t>
            </a:r>
            <a:r>
              <a:rPr lang="ru-RU" altLang="ru-RU" sz="2000"/>
              <a:t>,</a:t>
            </a:r>
            <a:r>
              <a:rPr lang="en-NZ" altLang="ru-RU" sz="2000"/>
              <a:t>8 </a:t>
            </a:r>
            <a:r>
              <a:rPr lang="ru-RU" altLang="ru-RU" sz="2000"/>
              <a:t>года</a:t>
            </a:r>
            <a:endParaRPr lang="en-NZ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Исходы</a:t>
            </a:r>
            <a:r>
              <a:rPr lang="en-NZ" altLang="ru-RU" sz="2000"/>
              <a:t>: </a:t>
            </a:r>
            <a:r>
              <a:rPr lang="ru-RU" altLang="ru-RU" sz="2000"/>
              <a:t>острый инфаркт миокарда</a:t>
            </a:r>
            <a:r>
              <a:rPr lang="en-NZ" altLang="ru-RU" sz="2000"/>
              <a:t> </a:t>
            </a:r>
            <a:r>
              <a:rPr lang="ru-RU" altLang="ru-RU" sz="2000"/>
              <a:t>и смерть от ИБС</a:t>
            </a:r>
            <a:endParaRPr lang="en-US" altLang="ru-RU" sz="2000"/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14072" r="4054" b="2097"/>
          <a:stretch>
            <a:fillRect/>
          </a:stretch>
        </p:blipFill>
        <p:spPr bwMode="auto">
          <a:xfrm>
            <a:off x="1219200" y="190500"/>
            <a:ext cx="7551738" cy="638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solidFill>
                  <a:schemeClr val="tx1"/>
                </a:solidFill>
              </a:rPr>
              <a:t>Чему нас учит история с ГЗТ</a:t>
            </a:r>
            <a:r>
              <a:rPr lang="en-NZ" altLang="ru-RU" sz="4000">
                <a:solidFill>
                  <a:schemeClr val="tx1"/>
                </a:solidFill>
              </a:rPr>
              <a:t>?</a:t>
            </a:r>
            <a:r>
              <a:rPr lang="en-NZ" altLang="ru-RU" sz="4000"/>
              <a:t>  </a:t>
            </a:r>
            <a:endParaRPr lang="en-US" altLang="ru-RU" sz="400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ru-RU" altLang="ru-RU" sz="2800" dirty="0"/>
              <a:t>Вера не заменяет доказательств в форме правильного РКИ</a:t>
            </a:r>
          </a:p>
          <a:p>
            <a:endParaRPr lang="en-NZ" altLang="ru-RU" sz="2800" dirty="0"/>
          </a:p>
          <a:p>
            <a:r>
              <a:rPr lang="ru-RU" altLang="ru-RU" sz="2800" dirty="0"/>
              <a:t>Обсервационные исследования, клинические исследования суррогатных исходов, исследования клеточных культур и животных полезны для разработки гипотез, но не могут обосновывать клиническую практику</a:t>
            </a:r>
            <a:endParaRPr lang="en-NZ" alt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ЗГТ: современное состояние вопроса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ЗГТ облегчает симптомы менопаузы</a:t>
            </a:r>
          </a:p>
          <a:p>
            <a:r>
              <a:rPr lang="ru-RU" dirty="0" smtClean="0"/>
              <a:t>ЗГТ не должна рассматриваться как средство профилактики сердечно-сосудистых заболеваний</a:t>
            </a:r>
          </a:p>
          <a:p>
            <a:pPr marL="0" indent="0">
              <a:buNone/>
            </a:pPr>
            <a:r>
              <a:rPr lang="ru-RU" dirty="0" smtClean="0"/>
              <a:t>но …</a:t>
            </a:r>
          </a:p>
          <a:p>
            <a:r>
              <a:rPr lang="ru-RU" dirty="0" smtClean="0"/>
              <a:t>Доказательная база исследований конца 90-х годов касается «старых» препаратов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46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 достоверны…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… но насколько они клинически значимы? </a:t>
            </a:r>
          </a:p>
          <a:p>
            <a:endParaRPr lang="ru-RU" dirty="0"/>
          </a:p>
          <a:p>
            <a:r>
              <a:rPr lang="ru-RU" dirty="0" smtClean="0"/>
              <a:t>На этот вопрос ответит показатель </a:t>
            </a:r>
            <a:r>
              <a:rPr lang="en-US" dirty="0" smtClean="0"/>
              <a:t>NNT </a:t>
            </a:r>
            <a:r>
              <a:rPr lang="ru-RU" dirty="0" smtClean="0"/>
              <a:t>(число больных, которых необходимо пролечить для предотвращения одного события)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82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ЧБНЛ (</a:t>
            </a:r>
            <a:r>
              <a:rPr lang="en-US" altLang="ru-RU"/>
              <a:t>NNT)</a:t>
            </a:r>
            <a:endParaRPr lang="ru-RU" altLang="ru-RU"/>
          </a:p>
        </p:txBody>
      </p:sp>
      <p:grpSp>
        <p:nvGrpSpPr>
          <p:cNvPr id="388099" name="Group 3"/>
          <p:cNvGrpSpPr>
            <a:grpSpLocks/>
          </p:cNvGrpSpPr>
          <p:nvPr/>
        </p:nvGrpSpPr>
        <p:grpSpPr bwMode="auto">
          <a:xfrm>
            <a:off x="714375" y="1552575"/>
            <a:ext cx="5815013" cy="1435100"/>
            <a:chOff x="450" y="978"/>
            <a:chExt cx="3663" cy="904"/>
          </a:xfrm>
        </p:grpSpPr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450" y="1118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1" name="AutoShape 5"/>
            <p:cNvSpPr>
              <a:spLocks noChangeArrowheads="1"/>
            </p:cNvSpPr>
            <p:nvPr/>
          </p:nvSpPr>
          <p:spPr bwMode="auto">
            <a:xfrm>
              <a:off x="763" y="1306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2" name="AutoShape 6"/>
            <p:cNvSpPr>
              <a:spLocks noChangeArrowheads="1"/>
            </p:cNvSpPr>
            <p:nvPr/>
          </p:nvSpPr>
          <p:spPr bwMode="auto">
            <a:xfrm>
              <a:off x="1187" y="1101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3" name="AutoShape 7"/>
            <p:cNvSpPr>
              <a:spLocks noChangeArrowheads="1"/>
            </p:cNvSpPr>
            <p:nvPr/>
          </p:nvSpPr>
          <p:spPr bwMode="auto">
            <a:xfrm>
              <a:off x="1484" y="1306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4" name="AutoShape 8"/>
            <p:cNvSpPr>
              <a:spLocks noChangeArrowheads="1"/>
            </p:cNvSpPr>
            <p:nvPr/>
          </p:nvSpPr>
          <p:spPr bwMode="auto">
            <a:xfrm>
              <a:off x="1882" y="1070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5" name="AutoShape 9"/>
            <p:cNvSpPr>
              <a:spLocks noChangeArrowheads="1"/>
            </p:cNvSpPr>
            <p:nvPr/>
          </p:nvSpPr>
          <p:spPr bwMode="auto">
            <a:xfrm>
              <a:off x="2204" y="1282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6" name="AutoShape 10"/>
            <p:cNvSpPr>
              <a:spLocks noChangeArrowheads="1"/>
            </p:cNvSpPr>
            <p:nvPr/>
          </p:nvSpPr>
          <p:spPr bwMode="auto">
            <a:xfrm>
              <a:off x="2544" y="1019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7" name="AutoShape 11"/>
            <p:cNvSpPr>
              <a:spLocks noChangeArrowheads="1"/>
            </p:cNvSpPr>
            <p:nvPr/>
          </p:nvSpPr>
          <p:spPr bwMode="auto">
            <a:xfrm>
              <a:off x="2875" y="1300"/>
              <a:ext cx="576" cy="576"/>
            </a:xfrm>
            <a:prstGeom prst="smileyFace">
              <a:avLst>
                <a:gd name="adj" fmla="val -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8" name="AutoShape 12"/>
            <p:cNvSpPr>
              <a:spLocks noChangeArrowheads="1"/>
            </p:cNvSpPr>
            <p:nvPr/>
          </p:nvSpPr>
          <p:spPr bwMode="auto">
            <a:xfrm>
              <a:off x="3241" y="978"/>
              <a:ext cx="576" cy="576"/>
            </a:xfrm>
            <a:prstGeom prst="smileyFace">
              <a:avLst>
                <a:gd name="adj" fmla="val -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8109" name="AutoShape 13"/>
            <p:cNvSpPr>
              <a:spLocks noChangeArrowheads="1"/>
            </p:cNvSpPr>
            <p:nvPr/>
          </p:nvSpPr>
          <p:spPr bwMode="auto">
            <a:xfrm>
              <a:off x="3537" y="1301"/>
              <a:ext cx="576" cy="576"/>
            </a:xfrm>
            <a:prstGeom prst="smileyFace">
              <a:avLst>
                <a:gd name="adj" fmla="val -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8110" name="AutoShape 14"/>
          <p:cNvSpPr>
            <a:spLocks noChangeArrowheads="1"/>
          </p:cNvSpPr>
          <p:nvPr/>
        </p:nvSpPr>
        <p:spPr bwMode="auto">
          <a:xfrm>
            <a:off x="725488" y="3405188"/>
            <a:ext cx="920750" cy="949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1" name="AutoShape 15"/>
          <p:cNvSpPr>
            <a:spLocks noChangeArrowheads="1"/>
          </p:cNvSpPr>
          <p:nvPr/>
        </p:nvSpPr>
        <p:spPr bwMode="auto">
          <a:xfrm>
            <a:off x="1225550" y="3714750"/>
            <a:ext cx="920750" cy="949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2" name="AutoShape 16"/>
          <p:cNvSpPr>
            <a:spLocks noChangeArrowheads="1"/>
          </p:cNvSpPr>
          <p:nvPr/>
        </p:nvSpPr>
        <p:spPr bwMode="auto">
          <a:xfrm>
            <a:off x="1903413" y="3378200"/>
            <a:ext cx="920750" cy="947738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2378075" y="3714750"/>
            <a:ext cx="920750" cy="949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3014663" y="3325813"/>
            <a:ext cx="920750" cy="949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5" name="AutoShape 19"/>
          <p:cNvSpPr>
            <a:spLocks noChangeArrowheads="1"/>
          </p:cNvSpPr>
          <p:nvPr/>
        </p:nvSpPr>
        <p:spPr bwMode="auto">
          <a:xfrm>
            <a:off x="3529013" y="3675063"/>
            <a:ext cx="920750" cy="949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6" name="AutoShape 20"/>
          <p:cNvSpPr>
            <a:spLocks noChangeArrowheads="1"/>
          </p:cNvSpPr>
          <p:nvPr/>
        </p:nvSpPr>
        <p:spPr bwMode="auto">
          <a:xfrm>
            <a:off x="4602163" y="3705225"/>
            <a:ext cx="919162" cy="949325"/>
          </a:xfrm>
          <a:prstGeom prst="smileyFace">
            <a:avLst>
              <a:gd name="adj" fmla="val -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7" name="AutoShape 21"/>
          <p:cNvSpPr>
            <a:spLocks noChangeArrowheads="1"/>
          </p:cNvSpPr>
          <p:nvPr/>
        </p:nvSpPr>
        <p:spPr bwMode="auto">
          <a:xfrm>
            <a:off x="5186363" y="3175000"/>
            <a:ext cx="920750" cy="949325"/>
          </a:xfrm>
          <a:prstGeom prst="smileyFace">
            <a:avLst>
              <a:gd name="adj" fmla="val -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8" name="AutoShape 22"/>
          <p:cNvSpPr>
            <a:spLocks noChangeArrowheads="1"/>
          </p:cNvSpPr>
          <p:nvPr/>
        </p:nvSpPr>
        <p:spPr bwMode="auto">
          <a:xfrm>
            <a:off x="5659438" y="3706813"/>
            <a:ext cx="920750" cy="949325"/>
          </a:xfrm>
          <a:prstGeom prst="smileyFace">
            <a:avLst>
              <a:gd name="adj" fmla="val -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19" name="AutoShape 23"/>
          <p:cNvSpPr>
            <a:spLocks noChangeArrowheads="1"/>
          </p:cNvSpPr>
          <p:nvPr/>
        </p:nvSpPr>
        <p:spPr bwMode="auto">
          <a:xfrm>
            <a:off x="4086225" y="3317875"/>
            <a:ext cx="920750" cy="949325"/>
          </a:xfrm>
          <a:prstGeom prst="smileyFace">
            <a:avLst>
              <a:gd name="adj" fmla="val -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7083425" y="1941513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7 из 10</a:t>
            </a:r>
          </a:p>
        </p:txBody>
      </p:sp>
      <p:sp>
        <p:nvSpPr>
          <p:cNvPr id="388121" name="Text Box 25"/>
          <p:cNvSpPr txBox="1">
            <a:spLocks noChangeArrowheads="1"/>
          </p:cNvSpPr>
          <p:nvPr/>
        </p:nvSpPr>
        <p:spPr bwMode="auto">
          <a:xfrm>
            <a:off x="7138988" y="3811588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6 из 10</a:t>
            </a:r>
          </a:p>
        </p:txBody>
      </p:sp>
      <p:sp>
        <p:nvSpPr>
          <p:cNvPr id="388122" name="Text Box 26"/>
          <p:cNvSpPr txBox="1">
            <a:spLocks noChangeArrowheads="1"/>
          </p:cNvSpPr>
          <p:nvPr/>
        </p:nvSpPr>
        <p:spPr bwMode="auto">
          <a:xfrm>
            <a:off x="992188" y="5586413"/>
            <a:ext cx="7161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/>
              <a:t>Разница - 1 из 10, т.е. надо пролечить 10 больных, чтобы 1 вылечить</a:t>
            </a:r>
          </a:p>
        </p:txBody>
      </p:sp>
    </p:spTree>
    <p:extLst>
      <p:ext uri="{BB962C8B-B14F-4D97-AF65-F5344CB8AC3E}">
        <p14:creationId xmlns:p14="http://schemas.microsoft.com/office/powerpoint/2010/main" val="16078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Шар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1446212" cy="1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447925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 descr="nez1_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273550" cy="203993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00357" name="Group 5"/>
          <p:cNvGrpSpPr>
            <a:grpSpLocks/>
          </p:cNvGrpSpPr>
          <p:nvPr/>
        </p:nvGrpSpPr>
        <p:grpSpPr bwMode="auto">
          <a:xfrm>
            <a:off x="3059113" y="2276475"/>
            <a:ext cx="5761037" cy="3600450"/>
            <a:chOff x="2018" y="1253"/>
            <a:chExt cx="3629" cy="2268"/>
          </a:xfrm>
        </p:grpSpPr>
        <p:pic>
          <p:nvPicPr>
            <p:cNvPr id="100358" name="Picture 6" descr="telemedic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253"/>
              <a:ext cx="1925" cy="1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59" name="Text Box 7"/>
            <p:cNvSpPr txBox="1">
              <a:spLocks noChangeArrowheads="1"/>
            </p:cNvSpPr>
            <p:nvPr/>
          </p:nvSpPr>
          <p:spPr bwMode="auto">
            <a:xfrm>
              <a:off x="3033" y="3233"/>
              <a:ext cx="26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/>
                <a:t>КЛИНИЧЕСКОЕ РЕШЕНИЕ</a:t>
              </a:r>
            </a:p>
          </p:txBody>
        </p:sp>
        <p:sp>
          <p:nvSpPr>
            <p:cNvPr id="100360" name="AutoShape 8"/>
            <p:cNvSpPr>
              <a:spLocks noChangeArrowheads="1"/>
            </p:cNvSpPr>
            <p:nvPr/>
          </p:nvSpPr>
          <p:spPr bwMode="auto">
            <a:xfrm rot="2503260">
              <a:off x="3833" y="2614"/>
              <a:ext cx="680" cy="544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1702595" y="2042329"/>
          <a:ext cx="5466159" cy="362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 rot="-1575661">
            <a:off x="2068839" y="5614993"/>
            <a:ext cx="76174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050" b="1" dirty="0">
                <a:latin typeface="Times New Roman" panose="02020603050405020304" pitchFamily="18" charset="0"/>
              </a:rPr>
              <a:t>JUPITER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-1792118">
            <a:off x="2592844" y="5650711"/>
            <a:ext cx="8579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50" b="1">
                <a:latin typeface="Times New Roman" panose="02020603050405020304" pitchFamily="18" charset="0"/>
              </a:rPr>
              <a:t>WOSCOPS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-1792118">
            <a:off x="2800939" y="5786443"/>
            <a:ext cx="132279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50" b="1">
                <a:latin typeface="Times New Roman" panose="02020603050405020304" pitchFamily="18" charset="0"/>
              </a:rPr>
              <a:t>AFCAPS/TexCAPS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-1792118">
            <a:off x="3819962" y="5672143"/>
            <a:ext cx="12314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50" b="1">
                <a:latin typeface="Times New Roman" panose="02020603050405020304" pitchFamily="18" charset="0"/>
              </a:rPr>
              <a:t>HTN - </a:t>
            </a:r>
            <a:r>
              <a:rPr lang="ru-RU" altLang="ru-RU" sz="1050" b="1">
                <a:latin typeface="Times New Roman" panose="02020603050405020304" pitchFamily="18" charset="0"/>
              </a:rPr>
              <a:t>диуретики</a:t>
            </a:r>
            <a:endParaRPr lang="en-US" altLang="ru-RU" sz="1050" b="1">
              <a:latin typeface="Times New Roman" panose="02020603050405020304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-1792118">
            <a:off x="4217511" y="5786443"/>
            <a:ext cx="158408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50" b="1" dirty="0">
                <a:latin typeface="Times New Roman" panose="02020603050405020304" pitchFamily="18" charset="0"/>
              </a:rPr>
              <a:t>HTN – </a:t>
            </a:r>
            <a:r>
              <a:rPr lang="ru-RU" altLang="ru-RU" sz="1050" b="1" dirty="0">
                <a:latin typeface="Times New Roman" panose="02020603050405020304" pitchFamily="18" charset="0"/>
              </a:rPr>
              <a:t>бета-блокаторы</a:t>
            </a:r>
            <a:endParaRPr lang="en-US" altLang="ru-RU" sz="1050" b="1" dirty="0">
              <a:latin typeface="Times New Roman" panose="02020603050405020304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-1792118">
            <a:off x="5285818" y="5700718"/>
            <a:ext cx="102624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latin typeface="Times New Roman" panose="02020603050405020304" pitchFamily="18" charset="0"/>
              </a:rPr>
              <a:t>Аспирин-муж</a:t>
            </a:r>
            <a:endParaRPr lang="en-US" altLang="ru-RU" sz="1050" b="1">
              <a:latin typeface="Times New Roman" panose="02020603050405020304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 rot="-1792118">
            <a:off x="5982243" y="5704290"/>
            <a:ext cx="100380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latin typeface="Times New Roman" panose="02020603050405020304" pitchFamily="18" charset="0"/>
              </a:rPr>
              <a:t>Аспирин-жен</a:t>
            </a:r>
            <a:endParaRPr lang="en-US" altLang="ru-RU" sz="1050" b="1">
              <a:latin typeface="Times New Roman" panose="02020603050405020304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1862" y="99881"/>
            <a:ext cx="83676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Количество больных среднего возраста, которых необходимо лечить 5 лет для предотвращения </a:t>
            </a:r>
            <a:r>
              <a:rPr lang="ru-RU" alt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 </a:t>
            </a:r>
            <a:r>
              <a:rPr lang="ru-RU" alt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сердечно-сосудистого эпизода при первичной профилактике</a:t>
            </a:r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4546572" y="6444429"/>
            <a:ext cx="43469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900" dirty="0"/>
              <a:t>Paul M </a:t>
            </a:r>
            <a:r>
              <a:rPr lang="en-US" altLang="ru-RU" sz="900" dirty="0" err="1"/>
              <a:t>Ridker</a:t>
            </a:r>
            <a:r>
              <a:rPr lang="en-US" altLang="ru-RU" sz="900" dirty="0"/>
              <a:t> et al. </a:t>
            </a:r>
            <a:r>
              <a:rPr lang="en-US" altLang="ru-RU" sz="900" dirty="0" err="1"/>
              <a:t>Circ</a:t>
            </a:r>
            <a:r>
              <a:rPr lang="en-US" altLang="ru-RU" sz="900" dirty="0"/>
              <a:t> </a:t>
            </a:r>
            <a:r>
              <a:rPr lang="en-US" altLang="ru-RU" sz="900" dirty="0" err="1"/>
              <a:t>Cardiovasc</a:t>
            </a:r>
            <a:r>
              <a:rPr lang="en-US" altLang="ru-RU" sz="900" dirty="0"/>
              <a:t> </a:t>
            </a:r>
            <a:r>
              <a:rPr lang="en-US" altLang="ru-RU" sz="900" dirty="0" err="1"/>
              <a:t>Qual</a:t>
            </a:r>
            <a:r>
              <a:rPr lang="en-US" altLang="ru-RU" sz="900" dirty="0"/>
              <a:t> Outcomes, Nov 2009; 2: 616 - 623.</a:t>
            </a:r>
            <a:endParaRPr lang="ru-RU" altLang="ru-RU" sz="900" dirty="0"/>
          </a:p>
        </p:txBody>
      </p:sp>
    </p:spTree>
    <p:extLst>
      <p:ext uri="{BB962C8B-B14F-4D97-AF65-F5344CB8AC3E}">
        <p14:creationId xmlns:p14="http://schemas.microsoft.com/office/powerpoint/2010/main" val="2328117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4" y="297443"/>
            <a:ext cx="7055380" cy="1400530"/>
          </a:xfrm>
        </p:spPr>
        <p:txBody>
          <a:bodyPr/>
          <a:lstStyle/>
          <a:p>
            <a:r>
              <a:rPr lang="ru-RU" sz="3200" dirty="0" smtClean="0"/>
              <a:t>Аспирин в первичной профилактике у 14.464 японцев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060" y="1923690"/>
            <a:ext cx="4729918" cy="4201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1019" y="6400801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Y.Ikeda</a:t>
            </a:r>
            <a:r>
              <a:rPr lang="en-US" dirty="0" smtClean="0"/>
              <a:t>. JAMA,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93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4" y="297443"/>
            <a:ext cx="7055380" cy="1400530"/>
          </a:xfrm>
        </p:spPr>
        <p:txBody>
          <a:bodyPr/>
          <a:lstStyle/>
          <a:p>
            <a:r>
              <a:rPr lang="ru-RU" sz="3200" dirty="0" smtClean="0"/>
              <a:t>Аспирин в первичной профилактике у 14.464 японцев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123" y="1712375"/>
            <a:ext cx="9330137" cy="4582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1019" y="6400801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Y.Ikeda</a:t>
            </a:r>
            <a:r>
              <a:rPr lang="en-US" dirty="0" smtClean="0"/>
              <a:t>. JAMA, 2014</a:t>
            </a:r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 rot="2085765">
            <a:off x="6817894" y="4954873"/>
            <a:ext cx="1240767" cy="1567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8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102" y="241549"/>
            <a:ext cx="7078770" cy="3099197"/>
          </a:xfrm>
        </p:spPr>
        <p:txBody>
          <a:bodyPr vert="horz" lIns="68580" tIns="34290" rIns="68580" bIns="34290" rtlCol="0">
            <a:normAutofit/>
          </a:bodyPr>
          <a:lstStyle/>
          <a:p>
            <a:pPr eaLnBrk="1" hangingPunct="1">
              <a:buFontTx/>
              <a:buNone/>
            </a:pPr>
            <a:r>
              <a:rPr lang="ru-RU" sz="4000" dirty="0">
                <a:solidFill>
                  <a:schemeClr val="tx2"/>
                </a:solidFill>
              </a:rPr>
              <a:t>Аспирин</a:t>
            </a:r>
            <a:endParaRPr lang="tr-TR" sz="4000" dirty="0">
              <a:solidFill>
                <a:schemeClr val="tx2"/>
              </a:solidFill>
            </a:endParaRPr>
          </a:p>
          <a:p>
            <a:pPr lvl="1" eaLnBrk="1" hangingPunct="1"/>
            <a:r>
              <a:rPr lang="ru-RU" sz="2000" dirty="0"/>
              <a:t>Широкие показания для вторичной профилактики</a:t>
            </a:r>
            <a:endParaRPr lang="tr-TR" sz="2000" dirty="0"/>
          </a:p>
          <a:p>
            <a:pPr lvl="1" eaLnBrk="1" hangingPunct="1"/>
            <a:r>
              <a:rPr lang="ru-RU" sz="2000" dirty="0"/>
              <a:t>Первичная профилактика</a:t>
            </a:r>
            <a:r>
              <a:rPr lang="tr-TR" sz="2000" dirty="0"/>
              <a:t> ?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5" y="2226828"/>
            <a:ext cx="7068872" cy="34073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968806" y="6160097"/>
            <a:ext cx="29835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50" b="1" dirty="0">
                <a:cs typeface="ヒラギノ角ゴ Pro W3"/>
              </a:rPr>
              <a:t>Perk J et al. </a:t>
            </a:r>
            <a:r>
              <a:rPr lang="en-US" sz="1050" b="1" i="1" dirty="0" err="1">
                <a:cs typeface="ヒラギノ角ゴ Pro W3"/>
              </a:rPr>
              <a:t>Eur</a:t>
            </a:r>
            <a:r>
              <a:rPr lang="en-US" sz="1050" b="1" i="1" dirty="0">
                <a:cs typeface="ヒラギノ角ゴ Pro W3"/>
              </a:rPr>
              <a:t> Heart J</a:t>
            </a:r>
            <a:r>
              <a:rPr lang="en-US" sz="1050" b="1" dirty="0">
                <a:cs typeface="ヒラギノ角ゴ Pro W3"/>
              </a:rPr>
              <a:t>, 2012;33:1635–1701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306236" y="5097604"/>
            <a:ext cx="6523861" cy="37742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350">
              <a:cs typeface="ヒラギノ角ゴ Pro W3"/>
            </a:endParaRPr>
          </a:p>
        </p:txBody>
      </p:sp>
      <p:graphicFrame>
        <p:nvGraphicFramePr>
          <p:cNvPr id="80903" name="Group 7"/>
          <p:cNvGraphicFramePr>
            <a:graphicFrameLocks noGrp="1"/>
          </p:cNvGraphicFramePr>
          <p:nvPr>
            <p:extLst/>
          </p:nvPr>
        </p:nvGraphicFramePr>
        <p:xfrm>
          <a:off x="1076010" y="4573139"/>
          <a:ext cx="6984312" cy="1231845"/>
        </p:xfrm>
        <a:graphic>
          <a:graphicData uri="http://schemas.openxmlformats.org/drawingml/2006/table">
            <a:tbl>
              <a:tblPr/>
              <a:tblGrid>
                <a:gridCol w="5252399"/>
                <a:gridCol w="502575"/>
                <a:gridCol w="502575"/>
                <a:gridCol w="726763"/>
              </a:tblGrid>
              <a:tr h="1231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ヒラギノ角ゴ Pro W3"/>
                          <a:cs typeface="Arial" pitchFamily="34" charset="0"/>
                        </a:rPr>
                        <a:t>Аспирин 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ヒラギノ角ゴ Pro W3"/>
                          <a:cs typeface="Arial" pitchFamily="34" charset="0"/>
                        </a:rPr>
                        <a:t>клопидогрел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ヒラギノ角ゴ Pro W3"/>
                          <a:cs typeface="Arial" pitchFamily="34" charset="0"/>
                        </a:rPr>
                        <a:t> не рекомендуются лицам без сердечно-сосудистых заболеваний и цереброваскулярной болезни из-за увеличения риска кровотечений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ヒラギノ角ゴ Pro W3"/>
                          <a:cs typeface="Arial" pitchFamily="34" charset="0"/>
                        </a:rPr>
                        <a:t>III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ヒラギノ角ゴ Pro W3"/>
                          <a:cs typeface="Arial" pitchFamily="34" charset="0"/>
                        </a:rPr>
                        <a:t>B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7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ヒラギノ角ゴ Pro W3"/>
                          <a:cs typeface="Arial" pitchFamily="34" charset="0"/>
                        </a:rPr>
                        <a:t>Слабый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ヒラギノ角ゴ Pro W3"/>
                          <a:cs typeface="Arial" pitchFamily="34" charset="0"/>
                        </a:rPr>
                        <a:t> 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73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298439" y="2437707"/>
            <a:ext cx="3698279" cy="35835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4941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err="1" smtClean="0"/>
              <a:t>Статины</a:t>
            </a:r>
            <a:r>
              <a:rPr lang="ru-RU" sz="3600" dirty="0" smtClean="0"/>
              <a:t> и сахарный диабет: </a:t>
            </a:r>
            <a:r>
              <a:rPr sz="3600" dirty="0" smtClean="0"/>
              <a:t>FDA</a:t>
            </a:r>
            <a:endParaRPr lang="ru-RU" sz="3600" dirty="0"/>
          </a:p>
        </p:txBody>
      </p:sp>
      <p:sp>
        <p:nvSpPr>
          <p:cNvPr id="69635" name="Текст 2"/>
          <p:cNvSpPr>
            <a:spLocks noGrp="1"/>
          </p:cNvSpPr>
          <p:nvPr>
            <p:ph type="body" sz="half" idx="1"/>
          </p:nvPr>
        </p:nvSpPr>
        <p:spPr>
          <a:xfrm>
            <a:off x="319178" y="1741898"/>
            <a:ext cx="4388534" cy="3508772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/>
              <a:t>Исследование </a:t>
            </a:r>
            <a:r>
              <a:rPr lang="en-US" sz="2400" dirty="0"/>
              <a:t>JUPITER</a:t>
            </a:r>
          </a:p>
          <a:p>
            <a:pPr eaLnBrk="1" hangingPunct="1"/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dirty="0"/>
              <a:t>Увеличение частоты новых случаев сахарного диабета на 27%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880945" cy="20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37654" y="3242056"/>
            <a:ext cx="3462513" cy="3021553"/>
          </a:xfrm>
        </p:spPr>
        <p:txBody>
          <a:bodyPr>
            <a:normAutofit/>
          </a:bodyPr>
          <a:lstStyle/>
          <a:p>
            <a:r>
              <a:rPr lang="ru-RU" sz="2100" dirty="0">
                <a:solidFill>
                  <a:schemeClr val="bg1"/>
                </a:solidFill>
              </a:rPr>
              <a:t>27% - относительный риск</a:t>
            </a:r>
          </a:p>
          <a:p>
            <a:r>
              <a:rPr lang="ru-RU" sz="2100" dirty="0">
                <a:solidFill>
                  <a:schemeClr val="bg1"/>
                </a:solidFill>
              </a:rPr>
              <a:t>0,4% - абсолютный риск (т.е. 4 случая на 1000 пациентов)</a:t>
            </a:r>
          </a:p>
        </p:txBody>
      </p:sp>
    </p:spTree>
    <p:extLst>
      <p:ext uri="{BB962C8B-B14F-4D97-AF65-F5344CB8AC3E}">
        <p14:creationId xmlns:p14="http://schemas.microsoft.com/office/powerpoint/2010/main" val="37206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Если вам говорят, что препарат снижает риск смерти в 3 раза…</a:t>
            </a:r>
            <a:endParaRPr lang="ru-RU" altLang="ru-RU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924944"/>
            <a:ext cx="8229600" cy="4495800"/>
          </a:xfrm>
        </p:spPr>
        <p:txBody>
          <a:bodyPr/>
          <a:lstStyle/>
          <a:p>
            <a:r>
              <a:rPr lang="ru-RU" altLang="ru-RU" dirty="0" smtClean="0"/>
              <a:t>Относительно снижение риска 66%</a:t>
            </a:r>
          </a:p>
          <a:p>
            <a:r>
              <a:rPr lang="ru-RU" altLang="ru-RU" dirty="0" smtClean="0"/>
              <a:t>Абсолютное </a:t>
            </a:r>
            <a:r>
              <a:rPr lang="ru-RU" altLang="ru-RU" dirty="0"/>
              <a:t>снижение риска с 0,3% до 0,1%</a:t>
            </a:r>
          </a:p>
          <a:p>
            <a:r>
              <a:rPr lang="ru-RU" altLang="ru-RU" dirty="0"/>
              <a:t>Необходимо лечить 500 человек, чтобы у одного предотвратить смерть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ru-RU" sz="4000"/>
              <a:t>Систематический обзор (</a:t>
            </a:r>
            <a:r>
              <a:rPr lang="en-US" altLang="ru-RU" sz="4000"/>
              <a:t>systematic review</a:t>
            </a:r>
            <a:r>
              <a:rPr lang="en-AU" altLang="ru-RU" sz="4000"/>
              <a:t>)</a:t>
            </a:r>
            <a:endParaRPr lang="ru-RU" altLang="ru-RU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/>
              <a:t>	Э</a:t>
            </a:r>
            <a:r>
              <a:rPr lang="en-AU" altLang="ru-RU"/>
              <a:t>то всесторонний обзор, в котором на основе ясной и воспроизводимой методологии систематически выявляются, оцениваются, а затем обобщаются все основные исследования по данной теме с самым высоким уровнем достоверности. </a:t>
            </a:r>
            <a:endParaRPr lang="ru-RU" altLang="ru-R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5492750"/>
            <a:ext cx="875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FF00"/>
                </a:solidFill>
              </a:rPr>
              <a:t>Источник — Кохрановская библиотека </a:t>
            </a:r>
            <a:r>
              <a:rPr lang="en-AU" altLang="ru-RU" b="1"/>
              <a:t>http://www.cochrane.ru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Поиск </a:t>
            </a:r>
            <a:r>
              <a:rPr lang="ru-RU" altLang="ru-RU" dirty="0" smtClean="0"/>
              <a:t>доказательств:</a:t>
            </a:r>
            <a:endParaRPr lang="ru-RU" altLang="ru-RU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3600" dirty="0" err="1"/>
              <a:t>Cochrane</a:t>
            </a:r>
            <a:r>
              <a:rPr lang="ru-RU" altLang="ru-RU" sz="3600" dirty="0"/>
              <a:t> </a:t>
            </a:r>
            <a:r>
              <a:rPr lang="ru-RU" altLang="ru-RU" sz="3600" dirty="0" err="1"/>
              <a:t>Library</a:t>
            </a:r>
            <a:r>
              <a:rPr lang="ru-RU" altLang="ru-RU" dirty="0"/>
              <a:t> </a:t>
            </a:r>
          </a:p>
          <a:p>
            <a:pPr algn="ctr">
              <a:buFontTx/>
              <a:buNone/>
            </a:pPr>
            <a:r>
              <a:rPr lang="ru-RU" altLang="ru-RU" dirty="0"/>
              <a:t>(</a:t>
            </a:r>
            <a:r>
              <a:rPr lang="ru-RU" altLang="ru-RU" dirty="0" err="1"/>
              <a:t>Кохрановская</a:t>
            </a:r>
            <a:r>
              <a:rPr lang="ru-RU" altLang="ru-RU" dirty="0"/>
              <a:t> библиотека) </a:t>
            </a:r>
          </a:p>
          <a:p>
            <a:pPr algn="ctr">
              <a:buFontTx/>
              <a:buNone/>
            </a:pPr>
            <a:r>
              <a:rPr lang="ru-RU" altLang="ru-RU" dirty="0">
                <a:solidFill>
                  <a:srgbClr val="FFFF00"/>
                </a:solidFill>
                <a:hlinkClick r:id="rId2"/>
              </a:rPr>
              <a:t>http://www.cochrane.</a:t>
            </a:r>
            <a:r>
              <a:rPr lang="en-US" altLang="ru-RU" dirty="0">
                <a:solidFill>
                  <a:srgbClr val="FFFF00"/>
                </a:solidFill>
                <a:hlinkClick r:id="rId2"/>
              </a:rPr>
              <a:t>org</a:t>
            </a:r>
            <a:r>
              <a:rPr lang="en-US" altLang="ru-RU" dirty="0">
                <a:solidFill>
                  <a:srgbClr val="FFFF00"/>
                </a:solidFill>
              </a:rPr>
              <a:t> </a:t>
            </a:r>
            <a:endParaRPr lang="ru-RU" altLang="ru-RU" dirty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ru-RU" altLang="ru-RU" dirty="0" smtClean="0">
                <a:solidFill>
                  <a:schemeClr val="accent1"/>
                </a:solidFill>
              </a:rPr>
              <a:t>главный </a:t>
            </a:r>
            <a:r>
              <a:rPr lang="ru-RU" altLang="ru-RU" dirty="0">
                <a:solidFill>
                  <a:schemeClr val="accent1"/>
                </a:solidFill>
              </a:rPr>
              <a:t>ресурс для поиска информации относительно эффективности медицинских воздействий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51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8" t="1963" r="-398" b="11714"/>
          <a:stretch/>
        </p:blipFill>
        <p:spPr>
          <a:xfrm>
            <a:off x="0" y="1577500"/>
            <a:ext cx="9168412" cy="5280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7345" y="476672"/>
            <a:ext cx="4693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altLang="ru-RU" sz="3200" dirty="0" smtClean="0">
                <a:solidFill>
                  <a:srgbClr val="FFFF00"/>
                </a:solidFill>
                <a:hlinkClick r:id="rId3"/>
              </a:rPr>
              <a:t>http://www.cochrane.</a:t>
            </a:r>
            <a:r>
              <a:rPr lang="en-US" altLang="ru-RU" sz="3200" dirty="0" smtClean="0">
                <a:solidFill>
                  <a:srgbClr val="FFFF00"/>
                </a:solidFill>
                <a:hlinkClick r:id="rId3"/>
              </a:rPr>
              <a:t>org</a:t>
            </a:r>
            <a:r>
              <a:rPr lang="en-US" altLang="ru-RU" sz="3200" dirty="0" smtClean="0">
                <a:solidFill>
                  <a:srgbClr val="FFFF00"/>
                </a:solidFill>
              </a:rPr>
              <a:t> </a:t>
            </a:r>
            <a:endParaRPr lang="ru-RU" alt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6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-5251450" y="4208463"/>
            <a:ext cx="4032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ru-RU" altLang="ru-RU"/>
          </a:p>
          <a:p>
            <a:pPr eaLnBrk="0" hangingPunct="0"/>
            <a:r>
              <a:rPr lang="ru-RU" altLang="ru-RU"/>
              <a:t>                                                                                 </a:t>
            </a:r>
          </a:p>
          <a:p>
            <a:pPr eaLnBrk="0" hangingPunct="0"/>
            <a:r>
              <a:rPr lang="ru-RU" altLang="ru-RU"/>
              <a:t>                                                                                   </a:t>
            </a:r>
          </a:p>
          <a:p>
            <a:pPr eaLnBrk="0" hangingPunct="0"/>
            <a:r>
              <a:rPr lang="ru-RU" altLang="ru-RU"/>
              <a:t>                                                                                   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ru-RU" altLang="ru-RU" sz="4000" b="1">
                <a:solidFill>
                  <a:srgbClr val="FFFF00"/>
                </a:solidFill>
              </a:rPr>
              <a:t>Кокрановский систематический обзор</a:t>
            </a:r>
            <a:endParaRPr lang="ru-RU" altLang="ru-RU" sz="4000">
              <a:solidFill>
                <a:srgbClr val="FF0033"/>
              </a:solidFill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01689" y="1052736"/>
            <a:ext cx="8763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ru-RU" altLang="ru-RU" sz="2800" dirty="0">
                <a:solidFill>
                  <a:srgbClr val="F3FFFA"/>
                </a:solidFill>
              </a:rPr>
              <a:t>отвечает на четко сформулированный клинический вопрос</a:t>
            </a:r>
          </a:p>
          <a:p>
            <a:pPr eaLnBrk="0" hangingPunct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ru-RU" altLang="ru-RU" sz="2800" dirty="0">
                <a:solidFill>
                  <a:srgbClr val="F3FFFA"/>
                </a:solidFill>
              </a:rPr>
              <a:t>основан на результатах поиска всех источников информации на разных языках</a:t>
            </a:r>
          </a:p>
          <a:p>
            <a:pPr eaLnBrk="0" hangingPunct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ru-RU" altLang="ru-RU" sz="2800" dirty="0">
                <a:solidFill>
                  <a:srgbClr val="F3FFFA"/>
                </a:solidFill>
              </a:rPr>
              <a:t>анализирует достоверность исследований, оценивая надежность сбора и обработки клинической информации</a:t>
            </a:r>
          </a:p>
          <a:p>
            <a:pPr eaLnBrk="0" hangingPunct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ru-RU" altLang="ru-RU" sz="2800" dirty="0">
                <a:solidFill>
                  <a:srgbClr val="F3FFFA"/>
                </a:solidFill>
              </a:rPr>
              <a:t>обобщает только доброкачественные данные</a:t>
            </a:r>
          </a:p>
          <a:p>
            <a:pPr eaLnBrk="0" hangingPunct="0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ru-RU" altLang="ru-RU" sz="2800" dirty="0">
                <a:solidFill>
                  <a:srgbClr val="F3FFFA"/>
                </a:solidFill>
              </a:rPr>
              <a:t>регулярно обновляется по мере получения новых  результатов испытаний</a:t>
            </a:r>
            <a:endParaRPr lang="ru-RU" altLang="ru-RU" sz="3200" dirty="0">
              <a:solidFill>
                <a:srgbClr val="F3FF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1699"/>
      </p:ext>
    </p:extLst>
  </p:cSld>
  <p:clrMapOvr>
    <a:masterClrMapping/>
  </p:clrMapOvr>
  <p:transition advClick="0" advTm="1200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4149725"/>
            <a:ext cx="2447925" cy="1584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smtClean="0"/>
              <a:t>Академик </a:t>
            </a:r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В.Н.Виноградов</a:t>
            </a:r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(1882—1964)</a:t>
            </a:r>
          </a:p>
        </p:txBody>
      </p:sp>
      <p:pic>
        <p:nvPicPr>
          <p:cNvPr id="7171" name="Picture 4" descr="01 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2275681"/>
            <a:ext cx="20177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6400801" y="5277353"/>
            <a:ext cx="266541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dirty="0"/>
              <a:t>д.м.н. </a:t>
            </a:r>
            <a:r>
              <a:rPr lang="ru-RU" altLang="ru-RU" sz="2400" dirty="0" err="1"/>
              <a:t>С.А.Аббакумов</a:t>
            </a:r>
            <a:endParaRPr lang="ru-RU" altLang="ru-RU" sz="2400" dirty="0"/>
          </a:p>
          <a:p>
            <a:pPr algn="ctr" eaLnBrk="1" hangingPunct="1">
              <a:buFontTx/>
              <a:buNone/>
            </a:pPr>
            <a:r>
              <a:rPr lang="ru-RU" altLang="ru-RU" sz="2400" dirty="0"/>
              <a:t>(1939—2002)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723154"/>
            <a:ext cx="22891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3130551" y="4635176"/>
            <a:ext cx="266541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dirty="0"/>
              <a:t>Член-корр. РАМН </a:t>
            </a:r>
            <a:r>
              <a:rPr lang="ru-RU" altLang="ru-RU" sz="2400" dirty="0" err="1"/>
              <a:t>В.И.Маколкин</a:t>
            </a:r>
            <a:endParaRPr lang="ru-RU" altLang="ru-RU" sz="2400" dirty="0"/>
          </a:p>
          <a:p>
            <a:pPr algn="ctr" eaLnBrk="1" hangingPunct="1">
              <a:buFontTx/>
              <a:buNone/>
            </a:pPr>
            <a:r>
              <a:rPr lang="ru-RU" altLang="ru-RU" sz="2400" dirty="0"/>
              <a:t>(1931-2012)</a:t>
            </a:r>
          </a:p>
        </p:txBody>
      </p:sp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r="14363"/>
          <a:stretch>
            <a:fillRect/>
          </a:stretch>
        </p:blipFill>
        <p:spPr bwMode="auto">
          <a:xfrm>
            <a:off x="3221038" y="1416190"/>
            <a:ext cx="2359025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8" name="Group 16"/>
          <p:cNvGrpSpPr>
            <a:grpSpLocks/>
          </p:cNvGrpSpPr>
          <p:nvPr/>
        </p:nvGrpSpPr>
        <p:grpSpPr bwMode="auto">
          <a:xfrm>
            <a:off x="34925" y="114300"/>
            <a:ext cx="9066213" cy="650875"/>
            <a:chOff x="0" y="0"/>
            <a:chExt cx="5711" cy="410"/>
          </a:xfrm>
        </p:grpSpPr>
        <p:sp>
          <p:nvSpPr>
            <p:cNvPr id="7179" name="Text Box 17"/>
            <p:cNvSpPr txBox="1">
              <a:spLocks noChangeArrowheads="1"/>
            </p:cNvSpPr>
            <p:nvPr/>
          </p:nvSpPr>
          <p:spPr bwMode="auto">
            <a:xfrm>
              <a:off x="3107" y="0"/>
              <a:ext cx="26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chemeClr val="tx2"/>
                  </a:solidFill>
                </a:rPr>
                <a:t>Кафедра факультетской терапии №1 Первого МГМУ им. И.М.Сеченова </a:t>
              </a:r>
            </a:p>
          </p:txBody>
        </p:sp>
        <p:pic>
          <p:nvPicPr>
            <p:cNvPr id="7180" name="Picture 18" descr="ЭМБЛЕМА ПМГМУ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58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93" y="1154967"/>
            <a:ext cx="8274416" cy="5880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79" y="18052"/>
            <a:ext cx="8229600" cy="1143000"/>
          </a:xfrm>
        </p:spPr>
        <p:txBody>
          <a:bodyPr/>
          <a:lstStyle/>
          <a:p>
            <a:r>
              <a:rPr lang="ru-RU" sz="4000" dirty="0" err="1" smtClean="0"/>
              <a:t>Гингко</a:t>
            </a:r>
            <a:r>
              <a:rPr lang="ru-RU" sz="4000" dirty="0" smtClean="0"/>
              <a:t> </a:t>
            </a:r>
            <a:r>
              <a:rPr lang="ru-RU" sz="4000" dirty="0" err="1" smtClean="0"/>
              <a:t>билоба</a:t>
            </a:r>
            <a:r>
              <a:rPr lang="ru-RU" sz="4000" dirty="0" smtClean="0"/>
              <a:t> не эффективен при когнитивных нарушениях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383566" y="5517232"/>
            <a:ext cx="6287819" cy="1340768"/>
          </a:xfrm>
          <a:prstGeom prst="roundRect">
            <a:avLst/>
          </a:prstGeom>
          <a:noFill/>
          <a:ln w="762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7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95" y="116632"/>
            <a:ext cx="8229600" cy="1143000"/>
          </a:xfrm>
        </p:spPr>
        <p:txBody>
          <a:bodyPr/>
          <a:lstStyle/>
          <a:p>
            <a:r>
              <a:rPr lang="ru-RU" sz="3600" dirty="0" smtClean="0"/>
              <a:t>Бета-блокаторы при </a:t>
            </a:r>
            <a:r>
              <a:rPr lang="ru-RU" sz="3600" dirty="0" err="1" smtClean="0"/>
              <a:t>бронхообструктивных</a:t>
            </a:r>
            <a:r>
              <a:rPr lang="ru-RU" sz="3600" dirty="0" smtClean="0"/>
              <a:t> заболеваниях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23" y="1287827"/>
            <a:ext cx="7966721" cy="524177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373930" y="5085184"/>
            <a:ext cx="4636706" cy="1340768"/>
          </a:xfrm>
          <a:prstGeom prst="roundRect">
            <a:avLst/>
          </a:prstGeom>
          <a:noFill/>
          <a:ln w="762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7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Антиоксиданты и профилактика онкологических заболеваний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25847" b="45361"/>
          <a:stretch>
            <a:fillRect/>
          </a:stretch>
        </p:blipFill>
        <p:spPr bwMode="auto">
          <a:xfrm>
            <a:off x="0" y="1412875"/>
            <a:ext cx="9144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3296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966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796"/>
            <a:ext cx="8229600" cy="1143000"/>
          </a:xfrm>
        </p:spPr>
        <p:txBody>
          <a:bodyPr/>
          <a:lstStyle/>
          <a:p>
            <a:r>
              <a:rPr lang="ru-RU" dirty="0" smtClean="0"/>
              <a:t>Еще несколько примеров: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95800"/>
          </a:xfrm>
        </p:spPr>
        <p:txBody>
          <a:bodyPr/>
          <a:lstStyle/>
          <a:p>
            <a:r>
              <a:rPr lang="ru-RU" dirty="0" smtClean="0"/>
              <a:t>Витамин Е не улучшает исходы беременности</a:t>
            </a:r>
          </a:p>
          <a:p>
            <a:r>
              <a:rPr lang="ru-RU" dirty="0" smtClean="0"/>
              <a:t>Витамин С не защищает от простуды</a:t>
            </a:r>
          </a:p>
          <a:p>
            <a:r>
              <a:rPr lang="ru-RU" dirty="0" smtClean="0"/>
              <a:t>Эффективность </a:t>
            </a:r>
            <a:r>
              <a:rPr lang="ru-RU" dirty="0" err="1" smtClean="0"/>
              <a:t>осельтамивира</a:t>
            </a:r>
            <a:r>
              <a:rPr lang="ru-RU" dirty="0" smtClean="0"/>
              <a:t> (</a:t>
            </a:r>
            <a:r>
              <a:rPr lang="ru-RU" dirty="0" err="1" smtClean="0"/>
              <a:t>тамифлю</a:t>
            </a:r>
            <a:r>
              <a:rPr lang="ru-RU" dirty="0" smtClean="0"/>
              <a:t>) при гриппе не так высока, как утверждается</a:t>
            </a:r>
          </a:p>
          <a:p>
            <a:r>
              <a:rPr lang="ru-RU" dirty="0" smtClean="0"/>
              <a:t>Трава зверобоя по эффективности сопоставима с трициклическими антидепрессантами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63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ru-RU"/>
              <a:t>Мета-анализ (</a:t>
            </a:r>
            <a:r>
              <a:rPr lang="en-US" altLang="ru-RU"/>
              <a:t>meta</a:t>
            </a:r>
            <a:r>
              <a:rPr lang="en-AU" altLang="ru-RU"/>
              <a:t>-</a:t>
            </a:r>
            <a:r>
              <a:rPr lang="en-US" altLang="ru-RU"/>
              <a:t>analysis</a:t>
            </a:r>
            <a:r>
              <a:rPr lang="en-AU" altLang="ru-RU"/>
              <a:t>)</a:t>
            </a:r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/>
              <a:t>	Э</a:t>
            </a:r>
            <a:r>
              <a:rPr lang="en-AU" altLang="ru-RU"/>
              <a:t>то обзор, в котором результаты всех включенных исследований имеют достаточное статистическое сходство, так что эти результаты можно объединить и анализировать так, как если бы это было одно исследование. 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4313"/>
            <a:ext cx="395287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00188"/>
            <a:ext cx="73437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Box 4"/>
          <p:cNvSpPr txBox="1">
            <a:spLocks noChangeArrowheads="1"/>
          </p:cNvSpPr>
          <p:nvPr/>
        </p:nvSpPr>
        <p:spPr bwMode="auto">
          <a:xfrm>
            <a:off x="6070600" y="6429375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Book Antiqua" panose="02040602050305030304" pitchFamily="18" charset="0"/>
              </a:rPr>
              <a:t>Lancet, 2005: 366, 1545-53</a:t>
            </a: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638"/>
            <a:ext cx="85344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7688" y="1000125"/>
            <a:ext cx="85725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r>
              <a:rPr lang="ru-RU" altLang="ru-RU" sz="2800" b="1">
                <a:solidFill>
                  <a:srgbClr val="FFFF00"/>
                </a:solidFill>
              </a:rPr>
              <a:t>Стабильная ИБС: интервенционные вмешательства против стандартной терапии </a:t>
            </a:r>
            <a:r>
              <a:rPr lang="ru-RU" altLang="ru-RU" sz="2400" b="1">
                <a:solidFill>
                  <a:srgbClr val="FFFF00"/>
                </a:solidFill>
              </a:rPr>
              <a:t>(нефатальный ИМ; мета-анализ 7 513 пациентов)</a:t>
            </a:r>
          </a:p>
        </p:txBody>
      </p:sp>
      <p:pic>
        <p:nvPicPr>
          <p:cNvPr id="389123" name="Picture 3" descr="art-jacc5806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63688"/>
            <a:ext cx="5599112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3419475" y="6165850"/>
            <a:ext cx="1152525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 b="1">
                <a:solidFill>
                  <a:srgbClr val="000000"/>
                </a:solidFill>
              </a:rPr>
              <a:t>ЛУЧШЕ ЧКВ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4932363" y="5949950"/>
            <a:ext cx="1368425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 b="1">
                <a:solidFill>
                  <a:srgbClr val="000000"/>
                </a:solidFill>
              </a:rPr>
              <a:t>ЛУЧШЕ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</a:rPr>
              <a:t>СТАНДАРТНАЯ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</a:rPr>
              <a:t>ТЕРАПИЯ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Мета-анализы…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нужно анализировать с осторожностью, т.к. итоговые результаты зависят от тех исследований, которые были включены в анализ</a:t>
            </a:r>
          </a:p>
          <a:p>
            <a:r>
              <a:rPr lang="ru-RU" dirty="0" smtClean="0"/>
              <a:t>возможно влияние конфликта интересов</a:t>
            </a:r>
          </a:p>
          <a:p>
            <a:r>
              <a:rPr lang="ru-RU" dirty="0" smtClean="0"/>
              <a:t>Лучше одно РКИ на 10 </a:t>
            </a:r>
            <a:r>
              <a:rPr lang="ru-RU" dirty="0" err="1" smtClean="0"/>
              <a:t>тыс</a:t>
            </a:r>
            <a:r>
              <a:rPr lang="ru-RU" dirty="0" smtClean="0"/>
              <a:t> человек, чем мета-анализ на 100.000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Бащинский С.Е. </a:t>
            </a:r>
            <a:br>
              <a:rPr lang="ru-RU" altLang="ru-RU" sz="2000"/>
            </a:br>
            <a:r>
              <a:rPr lang="ru-RU" altLang="ru-RU" sz="2000"/>
              <a:t>Качество российских научных публикаций, посвященных лечебным и профилактическим вмешательствам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97% российских публикаций сообщают о положительном влиянии исследуемого метода лечения, в то время как в британских журналах цифра составляет 75%. Эти данные тревожны, поскольку </a:t>
            </a:r>
            <a:r>
              <a:rPr lang="ru-RU" altLang="ru-RU" sz="2800" b="1" i="1">
                <a:solidFill>
                  <a:schemeClr val="hlink"/>
                </a:solidFill>
              </a:rPr>
              <a:t>наводят на мысль о предвзятости и как бы априори ставят под сомнение объективность российских публикаций</a:t>
            </a:r>
            <a:r>
              <a:rPr lang="ru-RU" altLang="ru-RU" sz="2800"/>
              <a:t> в глазах международного научного сообщества.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600200"/>
            <a:ext cx="5843587" cy="3557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/>
              <a:t>Общая врачебная практика по Джону Нобелю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Под ред. Дж. Нобеля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/>
              <a:t>1760 страниц, 737 рисунков (98 цветных), 1117 таблиц </a:t>
            </a:r>
            <a:br>
              <a:rPr lang="ru-RU" altLang="ru-RU" sz="2400"/>
            </a:br>
            <a:r>
              <a:rPr lang="ru-RU" altLang="ru-RU" sz="2400"/>
              <a:t>Пер. с англ. под ред. к. б. н. Е. Р. Тимофеевой, Н. А. Федоровой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М., «Практика», 2005 г. Твердый переплет</a:t>
            </a:r>
          </a:p>
        </p:txBody>
      </p:sp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043112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5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Бащинский С.Е. </a:t>
            </a:r>
            <a:br>
              <a:rPr lang="ru-RU" altLang="ru-RU" sz="2000"/>
            </a:br>
            <a:r>
              <a:rPr lang="ru-RU" altLang="ru-RU" sz="2000"/>
              <a:t>Качество российских научных публикаций, посвященных лечебным и профилактическим вмешательствам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 err="1">
                <a:solidFill>
                  <a:srgbClr val="00B0F0"/>
                </a:solidFill>
              </a:rPr>
              <a:t>Неопубликование</a:t>
            </a:r>
            <a:r>
              <a:rPr lang="ru-RU" altLang="ru-RU" sz="2400" dirty="0">
                <a:solidFill>
                  <a:srgbClr val="00B0F0"/>
                </a:solidFill>
              </a:rPr>
              <a:t> отрицательных результатов, безусловно, представляет серьезную этическую проблему</a:t>
            </a:r>
            <a:r>
              <a:rPr lang="ru-RU" altLang="ru-RU" sz="2400" dirty="0"/>
              <a:t>. Ведь многие участники исследований, давая свое согласие, принимают во внимание не только личные выгоды, но и пользу для будущих пациентов и развития науки. Этим проблемы не исчерпываются. Преимущественная публикация положительных результатов зачастую приводит к искажению истинной эффективности лечебных мероприятий. Масштабы этого явления в точности неизвестны </a:t>
            </a:r>
          </a:p>
        </p:txBody>
      </p:sp>
    </p:spTree>
    <p:extLst>
      <p:ext uri="{BB962C8B-B14F-4D97-AF65-F5344CB8AC3E}">
        <p14:creationId xmlns:p14="http://schemas.microsoft.com/office/powerpoint/2010/main" val="18708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Бащинский С.Е. </a:t>
            </a:r>
            <a:br>
              <a:rPr lang="ru-RU" altLang="ru-RU" sz="2000"/>
            </a:br>
            <a:r>
              <a:rPr lang="ru-RU" altLang="ru-RU" sz="2000"/>
              <a:t>Качество российских научных публикаций, посвященных лечебным и профилактическим вмешательствам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…наши </a:t>
            </a:r>
            <a:r>
              <a:rPr lang="ru-RU" altLang="ru-RU" sz="2400" dirty="0">
                <a:solidFill>
                  <a:srgbClr val="00B0F0"/>
                </a:solidFill>
              </a:rPr>
              <a:t>медицинские журналы изобилуют чисто коммерческими, маркетинговыми публикациями, не представляющими научной ценности</a:t>
            </a:r>
            <a:r>
              <a:rPr lang="ru-RU" altLang="ru-RU" sz="2400" dirty="0"/>
              <a:t>. Самое неприятное, что такие публикации маскируются под полноценные исследования с заранее разработанным планом и контрольными группами. И даже когда становится известно, что никакого заранее разработанного плана исследования не существовало, контрольные группы подбирали ретроспективно, уличить авторов в научной недобросовестности почти невозможно </a:t>
            </a:r>
          </a:p>
        </p:txBody>
      </p:sp>
    </p:spTree>
    <p:extLst>
      <p:ext uri="{BB962C8B-B14F-4D97-AF65-F5344CB8AC3E}">
        <p14:creationId xmlns:p14="http://schemas.microsoft.com/office/powerpoint/2010/main" val="200898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Поиск </a:t>
            </a:r>
            <a:r>
              <a:rPr lang="ru-RU" altLang="ru-RU" dirty="0" smtClean="0"/>
              <a:t>доказательств:</a:t>
            </a:r>
            <a:endParaRPr lang="ru-RU" altLang="ru-RU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sz="3600" dirty="0"/>
              <a:t>Medline</a:t>
            </a:r>
            <a:r>
              <a:rPr lang="ru-RU" altLang="ru-RU" dirty="0"/>
              <a:t> </a:t>
            </a:r>
            <a:r>
              <a:rPr lang="en-US" altLang="ru-RU" dirty="0"/>
              <a:t>(</a:t>
            </a:r>
            <a:r>
              <a:rPr lang="en-US" altLang="ru-RU" dirty="0" err="1"/>
              <a:t>Pubmed</a:t>
            </a:r>
            <a:r>
              <a:rPr lang="en-US" altLang="ru-RU" dirty="0"/>
              <a:t>)</a:t>
            </a:r>
            <a:endParaRPr lang="ru-RU" altLang="ru-RU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dirty="0"/>
              <a:t>(База данных Национальной медицинской библиотеки США)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dirty="0">
                <a:solidFill>
                  <a:srgbClr val="FFFF00"/>
                </a:solidFill>
                <a:hlinkClick r:id="rId2"/>
              </a:rPr>
              <a:t>http://www.</a:t>
            </a:r>
            <a:r>
              <a:rPr lang="en-US" altLang="ru-RU" dirty="0" err="1">
                <a:solidFill>
                  <a:srgbClr val="FFFF00"/>
                </a:solidFill>
                <a:hlinkClick r:id="rId2"/>
              </a:rPr>
              <a:t>pubmed</a:t>
            </a:r>
            <a:r>
              <a:rPr lang="ru-RU" altLang="ru-RU" dirty="0">
                <a:solidFill>
                  <a:srgbClr val="FFFF00"/>
                </a:solidFill>
                <a:hlinkClick r:id="rId2"/>
              </a:rPr>
              <a:t>.</a:t>
            </a:r>
            <a:r>
              <a:rPr lang="en-US" altLang="ru-RU" dirty="0" err="1">
                <a:solidFill>
                  <a:srgbClr val="FFFF00"/>
                </a:solidFill>
                <a:hlinkClick r:id="rId2"/>
              </a:rPr>
              <a:t>gov</a:t>
            </a:r>
            <a:r>
              <a:rPr lang="en-US" altLang="ru-RU" dirty="0">
                <a:solidFill>
                  <a:srgbClr val="FFFF00"/>
                </a:solidFill>
              </a:rPr>
              <a:t> </a:t>
            </a:r>
            <a:endParaRPr lang="ru-RU" altLang="ru-RU" dirty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dirty="0"/>
              <a:t>MEDLINE включает описания </a:t>
            </a:r>
            <a:endParaRPr lang="en-US" altLang="ru-RU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dirty="0" smtClean="0"/>
              <a:t>20 </a:t>
            </a:r>
            <a:r>
              <a:rPr lang="ru-RU" altLang="ru-RU" dirty="0"/>
              <a:t>млн. статей, опубликованных с 1966 года по настоящее время</a:t>
            </a:r>
            <a:r>
              <a:rPr lang="en-US" altLang="ru-RU" dirty="0"/>
              <a:t> </a:t>
            </a:r>
            <a:endParaRPr lang="ru-RU" altLang="ru-RU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dirty="0"/>
              <a:t>(400 </a:t>
            </a:r>
            <a:r>
              <a:rPr lang="ru-RU" altLang="ru-RU" dirty="0"/>
              <a:t>тыс. записей в год)</a:t>
            </a:r>
          </a:p>
        </p:txBody>
      </p:sp>
    </p:spTree>
    <p:extLst>
      <p:ext uri="{BB962C8B-B14F-4D97-AF65-F5344CB8AC3E}">
        <p14:creationId xmlns:p14="http://schemas.microsoft.com/office/powerpoint/2010/main" val="3662836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r="25000" b="270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547813" y="1268413"/>
            <a:ext cx="2520950" cy="7921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r="30899" b="19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24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10" b="33562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0" y="6121400"/>
            <a:ext cx="9144000" cy="908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64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Клинические рекомендации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систематически разработанные утверждения, помогающие врачу принимать правильные решения в определенных клинических обстоятельствах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www.scardio.ru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159"/>
            <a:ext cx="9144000" cy="56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5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www.escardio.org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7200" y="1196752"/>
            <a:ext cx="8363272" cy="5509220"/>
            <a:chOff x="1401012" y="800100"/>
            <a:chExt cx="4952471" cy="36958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b="70811"/>
            <a:stretch/>
          </p:blipFill>
          <p:spPr>
            <a:xfrm>
              <a:off x="1403648" y="800100"/>
              <a:ext cx="4949835" cy="190882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72674"/>
            <a:stretch/>
          </p:blipFill>
          <p:spPr>
            <a:xfrm>
              <a:off x="1401012" y="2708920"/>
              <a:ext cx="4949835" cy="1786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1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8522"/>
            <a:ext cx="8384151" cy="565058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Клинические рекомендации, касающиеся применения ОАК</a:t>
            </a:r>
            <a:endParaRPr lang="ru-RU" sz="4000" dirty="0"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48" y="1246304"/>
            <a:ext cx="2808312" cy="3919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st="63500" dir="2700000" algn="ctr" rotWithShape="0">
              <a:schemeClr val="accent4">
                <a:lumMod val="10000"/>
                <a:alpha val="55000"/>
              </a:schemeClr>
            </a:outerShdw>
          </a:effectLst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1083" r="21353" b="12910"/>
          <a:stretch>
            <a:fillRect/>
          </a:stretch>
        </p:blipFill>
        <p:spPr bwMode="auto">
          <a:xfrm>
            <a:off x="5447249" y="3495097"/>
            <a:ext cx="3696751" cy="33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897" y="1160347"/>
            <a:ext cx="4630587" cy="2334749"/>
          </a:xfrm>
          <a:prstGeom prst="rect">
            <a:avLst/>
          </a:prstGeom>
        </p:spPr>
      </p:pic>
      <p:pic>
        <p:nvPicPr>
          <p:cNvPr id="10" name="Объект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18" y="1160348"/>
            <a:ext cx="1884649" cy="267013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539" y="3175124"/>
            <a:ext cx="3612327" cy="3022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340" y="5779548"/>
            <a:ext cx="2648453" cy="1060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166013"/>
            <a:ext cx="4462763" cy="16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05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594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Я решил применять впредь на своих больных только средства, уже достаточно проверенные и несомненные. Чем больше я теперь знакомился с текущей медицинской литературою, тем все больше утверждался в своем решении. Передо мною раскрылось нечто ужасающее. </a:t>
            </a:r>
            <a:r>
              <a:rPr lang="ru-RU" altLang="ru-RU" sz="2400" dirty="0">
                <a:solidFill>
                  <a:schemeClr val="hlink"/>
                </a:solidFill>
              </a:rPr>
              <a:t>Каждый номер врачебной газеты содержал в себе сообщение о десятках новых средств, и так из недели в неделю, из месяца в месяц</a:t>
            </a:r>
            <a:r>
              <a:rPr lang="ru-RU" altLang="ru-RU" sz="2400" dirty="0"/>
              <a:t> это был какой-то громадный, бешеный, бесконечный поток, при взгляде на который разбегались глаза: новые лекарства, новые дозы, новые способы введения их, новые операции, и тут же - десятки и сотни... загубленных человеческих здоровий и жизней. </a:t>
            </a:r>
          </a:p>
          <a:p>
            <a:pPr>
              <a:lnSpc>
                <a:spcPct val="80000"/>
              </a:lnSpc>
            </a:pPr>
            <a:endParaRPr lang="ru-RU" altLang="ru-RU" sz="24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В</a:t>
            </a:r>
            <a:r>
              <a:rPr lang="ru-RU" altLang="ru-RU" sz="2400" dirty="0"/>
              <a:t>. </a:t>
            </a:r>
            <a:r>
              <a:rPr lang="ru-RU" altLang="ru-RU" sz="2400" dirty="0" smtClean="0"/>
              <a:t>Вересаев «Записки врача»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86135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«Недостатки» клинических рекомендаций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8" y="1700808"/>
            <a:ext cx="8533860" cy="4495800"/>
          </a:xfrm>
        </p:spPr>
        <p:txBody>
          <a:bodyPr/>
          <a:lstStyle/>
          <a:p>
            <a:r>
              <a:rPr lang="ru-RU" altLang="ru-RU" dirty="0"/>
              <a:t>Могут основываться на «мнении экспертов»</a:t>
            </a:r>
          </a:p>
          <a:p>
            <a:r>
              <a:rPr lang="ru-RU" altLang="ru-RU" dirty="0"/>
              <a:t>Снижение вариабельности медицинской помощи (средний, а не лучший результат)</a:t>
            </a:r>
          </a:p>
          <a:p>
            <a:r>
              <a:rPr lang="ru-RU" altLang="ru-RU" dirty="0" smtClean="0"/>
              <a:t>Обновляются 1 раз в 3-5 лет</a:t>
            </a:r>
            <a:endParaRPr lang="ru-RU" altLang="ru-RU" dirty="0"/>
          </a:p>
          <a:p>
            <a:r>
              <a:rPr lang="ru-RU" altLang="ru-RU" dirty="0"/>
              <a:t>Могут не учитывать местные </a:t>
            </a:r>
            <a:r>
              <a:rPr lang="ru-RU" altLang="ru-RU" dirty="0" smtClean="0"/>
              <a:t>особенности</a:t>
            </a:r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Поиск доказательств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/>
              <a:t>«Доказательные» клинические рекомендации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Систематические обзоры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Исследования в электронных базах данных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Ручной поиск в журналах</a:t>
            </a:r>
            <a:endParaRPr lang="en-US" altLang="ru-RU" dirty="0"/>
          </a:p>
          <a:p>
            <a:pPr>
              <a:lnSpc>
                <a:spcPct val="80000"/>
              </a:lnSpc>
            </a:pPr>
            <a:endParaRPr lang="ru-RU" altLang="ru-RU" sz="2800" dirty="0"/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179512" y="1844824"/>
            <a:ext cx="370384" cy="26642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Топ-10 – продажи - 2006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681538" cy="4495800"/>
          </a:xfrm>
        </p:spPr>
        <p:txBody>
          <a:bodyPr/>
          <a:lstStyle/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США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Аторвастатин</a:t>
            </a:r>
            <a:r>
              <a:rPr lang="en-US" altLang="ru-RU" sz="2400"/>
              <a:t> – </a:t>
            </a:r>
            <a:r>
              <a:rPr lang="en-US" altLang="ru-RU" sz="2400">
                <a:solidFill>
                  <a:schemeClr val="hlink"/>
                </a:solidFill>
              </a:rPr>
              <a:t>6,6 </a:t>
            </a:r>
            <a:r>
              <a:rPr lang="ru-RU" altLang="ru-RU" sz="2400">
                <a:solidFill>
                  <a:schemeClr val="hlink"/>
                </a:solidFill>
              </a:rPr>
              <a:t>млрд.</a:t>
            </a:r>
            <a:r>
              <a:rPr lang="en-US" altLang="ru-RU" sz="2400">
                <a:solidFill>
                  <a:schemeClr val="hlink"/>
                </a:solidFill>
              </a:rPr>
              <a:t>$</a:t>
            </a:r>
            <a:endParaRPr lang="ru-RU" altLang="ru-RU" sz="2400">
              <a:solidFill>
                <a:schemeClr val="hlink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Эзомепразол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Лансопразол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Сальметерол+флютиказон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Монтелукаст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Венлафаксин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Клопидогрель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Симвастатин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Амлодипин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Эсциталопрам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3" y="1600200"/>
            <a:ext cx="4038600" cy="4495800"/>
          </a:xfrm>
        </p:spPr>
        <p:txBody>
          <a:bodyPr/>
          <a:lstStyle/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Россия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Арбидол – </a:t>
            </a:r>
            <a:r>
              <a:rPr lang="ru-RU" altLang="ru-RU" sz="2400">
                <a:solidFill>
                  <a:schemeClr val="hlink"/>
                </a:solidFill>
              </a:rPr>
              <a:t>44 млн.</a:t>
            </a:r>
            <a:r>
              <a:rPr lang="en-US" altLang="ru-RU" sz="2400">
                <a:solidFill>
                  <a:schemeClr val="hlink"/>
                </a:solidFill>
              </a:rPr>
              <a:t>$</a:t>
            </a:r>
            <a:endParaRPr lang="ru-RU" altLang="ru-RU" sz="2400">
              <a:solidFill>
                <a:schemeClr val="hlink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Силденафил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Актовегин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Настойка боярышника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«Эссенциале»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Эналаприл («Энап»)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«Терафлю»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«Мезим-форте»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Витрум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«Но-шпа»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Топ-10 – продажи - 2006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3" y="1600200"/>
            <a:ext cx="4038600" cy="4495800"/>
          </a:xfrm>
        </p:spPr>
        <p:txBody>
          <a:bodyPr/>
          <a:lstStyle/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Россия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rgbClr val="FFFF00"/>
                </a:solidFill>
              </a:rPr>
              <a:t>Арбидол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chemeClr val="hlink"/>
                </a:solidFill>
              </a:rPr>
              <a:t>Силденафил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rgbClr val="FFFF00"/>
                </a:solidFill>
              </a:rPr>
              <a:t>Актовегин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rgbClr val="FFFF00"/>
                </a:solidFill>
              </a:rPr>
              <a:t>Настойка боярышника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rgbClr val="FFFF00"/>
                </a:solidFill>
              </a:rPr>
              <a:t>«Эссенциале»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/>
              <a:t>Эналаприл («Энап»)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chemeClr val="hlink"/>
                </a:solidFill>
              </a:rPr>
              <a:t>«Терафлю»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chemeClr val="hlink"/>
                </a:solidFill>
              </a:rPr>
              <a:t>«Мезим-форте»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rgbClr val="FFFF00"/>
                </a:solidFill>
              </a:rPr>
              <a:t>Витрум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altLang="ru-RU" sz="2400">
                <a:solidFill>
                  <a:srgbClr val="FFFF00"/>
                </a:solidFill>
              </a:rPr>
              <a:t>«Но-шпа»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4170362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err="1"/>
              <a:t>Милдронат</a:t>
            </a:r>
            <a:r>
              <a:rPr lang="ru-RU" altLang="ru-RU" sz="4000" dirty="0"/>
              <a:t> </a:t>
            </a:r>
            <a:r>
              <a:rPr lang="ru-RU" altLang="ru-RU" sz="4000" dirty="0" smtClean="0"/>
              <a:t>– проведена только </a:t>
            </a:r>
            <a:br>
              <a:rPr lang="ru-RU" altLang="ru-RU" sz="4000" dirty="0" smtClean="0"/>
            </a:br>
            <a:r>
              <a:rPr lang="en-US" altLang="ru-RU" sz="4000" dirty="0" smtClean="0"/>
              <a:t>II</a:t>
            </a:r>
            <a:r>
              <a:rPr lang="ru-RU" altLang="ru-RU" sz="4000" dirty="0" smtClean="0"/>
              <a:t> </a:t>
            </a:r>
            <a:r>
              <a:rPr lang="ru-RU" altLang="ru-RU" sz="4000" dirty="0"/>
              <a:t>фаза </a:t>
            </a:r>
            <a:r>
              <a:rPr lang="ru-RU" altLang="ru-RU" sz="4000" dirty="0" smtClean="0"/>
              <a:t>исследований (!)</a:t>
            </a:r>
            <a:endParaRPr lang="ru-RU" altLang="ru-RU" sz="4000" dirty="0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3362" r="15533" b="37175"/>
          <a:stretch>
            <a:fillRect/>
          </a:stretch>
        </p:blipFill>
        <p:spPr bwMode="auto">
          <a:xfrm>
            <a:off x="179388" y="1628775"/>
            <a:ext cx="874871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50825" y="5734050"/>
            <a:ext cx="865188" cy="574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СПЕКУЛЯЦИЯ: КЛЕЩЕВОЙ ВИРУСНЫЙ ЭНЦЕФАЛИТ </a:t>
            </a:r>
            <a:r>
              <a:rPr lang="en-US" altLang="ru-RU" sz="2400" b="1"/>
              <a:t/>
            </a:r>
            <a:br>
              <a:rPr lang="en-US" altLang="ru-RU" sz="2400" b="1"/>
            </a:b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/>
              <a:t>СРЕДСТВА, ПРИМЕНЯЕМЫЕ ДЛЯ ЭКСТРЕННОЙ ПРОФИЛАКТИКИ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hlink"/>
                </a:solidFill>
              </a:rPr>
              <a:t>(</a:t>
            </a:r>
            <a:r>
              <a:rPr lang="ru-RU" altLang="ru-RU" sz="2000" b="1">
                <a:solidFill>
                  <a:schemeClr val="hlink"/>
                </a:solidFill>
              </a:rPr>
              <a:t>уровень убедительности для всей терапии А-В)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altLang="ru-RU" sz="2000" b="1"/>
              <a:t>Поливитамины</a:t>
            </a:r>
            <a:r>
              <a:rPr lang="ru-RU" altLang="ru-RU" sz="2000"/>
              <a:t> перорально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altLang="ru-RU" sz="2000" b="1"/>
              <a:t>Антибактериальные средства</a:t>
            </a:r>
            <a:r>
              <a:rPr lang="ru-RU" altLang="ru-RU" sz="2000"/>
              <a:t> (с учетом спектра возбудителей и большого процента микст-инфекционирования препаратом выбора является доксициклин); доксициклин 0,1х2 раза в день в течение 3-5 дней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altLang="ru-RU" sz="2000" b="1"/>
              <a:t>Неспецифические иммуностимуляторы</a:t>
            </a:r>
            <a:r>
              <a:rPr lang="ru-RU" altLang="ru-RU" sz="2000"/>
              <a:t>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altLang="ru-RU" sz="2000"/>
              <a:t>       йод-антипирин (индуктор интерферона) перорально по схеме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altLang="ru-RU" sz="2000"/>
              <a:t>       настойка элеутерококка (аралий, женьшеня, лимонника) в каплях, адаптогенный чай «Дерсу» 2 раза в день 3-4 недели.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/>
          <a:lstStyle/>
          <a:p>
            <a:r>
              <a:rPr lang="ru-RU" altLang="ru-RU" sz="4000"/>
              <a:t>Личное мнение заместителя  председателя Формулярного комитета РАМН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451350"/>
            <a:ext cx="8229600" cy="21463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/>
              <a:t>	«В отношении липидснижающих препаратов – я их никогда не назначал, не назначу и всем, кто меня спрашивает – советую их не принимать»</a:t>
            </a:r>
          </a:p>
          <a:p>
            <a:endParaRPr lang="ru-RU" altLang="ru-RU" sz="2400"/>
          </a:p>
          <a:p>
            <a:pPr>
              <a:buFontTx/>
              <a:buNone/>
            </a:pPr>
            <a:r>
              <a:rPr lang="ru-RU" altLang="ru-RU" sz="2400"/>
              <a:t>	</a:t>
            </a: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t="47824" r="23425" b="47290"/>
          <a:stretch>
            <a:fillRect/>
          </a:stretch>
        </p:blipFill>
        <p:spPr bwMode="auto">
          <a:xfrm>
            <a:off x="250825" y="3284538"/>
            <a:ext cx="87122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/>
              <a:t>Как же быть практическому врачу?</a:t>
            </a:r>
            <a:br>
              <a:rPr lang="ru-RU" altLang="ru-RU" sz="3600" dirty="0" smtClean="0"/>
            </a:br>
            <a:r>
              <a:rPr lang="ru-RU" altLang="ru-RU" sz="2800" dirty="0" smtClean="0"/>
              <a:t>Подведем итоги…</a:t>
            </a:r>
            <a:endParaRPr lang="ru-RU" altLang="ru-RU" sz="2800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656" y="1395535"/>
            <a:ext cx="8229600" cy="4495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dirty="0" smtClean="0"/>
              <a:t>Любое вмешательство (диагностическое или лечебное) должно быть основано на прозрачной доказательной базе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dirty="0" smtClean="0"/>
              <a:t>Никакую информацию нельзя принимать на веру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dirty="0" smtClean="0"/>
              <a:t>Информация в медицине обновляется очень быстро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dirty="0" smtClean="0"/>
              <a:t>Наиболее доступным источником информации служат клинические рекомендации врачебных профессиональных сообществ</a:t>
            </a:r>
            <a:endParaRPr lang="ru-RU" alt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забывайте о конфликте интересов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России подавляющее большинство публикаций и докладов финансируется производителями препаратов и оборудования</a:t>
            </a:r>
          </a:p>
          <a:p>
            <a:r>
              <a:rPr lang="ru-RU" dirty="0" smtClean="0"/>
              <a:t>Это не значит, что им нельзя доверять, но к информации следует относиться </a:t>
            </a:r>
            <a:r>
              <a:rPr lang="ru-RU" u="sng" dirty="0" smtClean="0"/>
              <a:t>критично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30030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ipc0012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405063"/>
            <a:ext cx="2130425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22313"/>
          </a:xfrm>
        </p:spPr>
        <p:txBody>
          <a:bodyPr/>
          <a:lstStyle/>
          <a:p>
            <a:r>
              <a:rPr lang="ru-RU" altLang="ru-RU" sz="4000"/>
              <a:t>История медицины</a:t>
            </a:r>
          </a:p>
        </p:txBody>
      </p:sp>
      <p:pic>
        <p:nvPicPr>
          <p:cNvPr id="140292" name="Picture 4" descr="29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208338"/>
            <a:ext cx="2305050" cy="22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373313" y="1300163"/>
            <a:ext cx="21066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Эра анатомии </a:t>
            </a:r>
          </a:p>
          <a:p>
            <a:pPr algn="ctr"/>
            <a:r>
              <a:rPr lang="ru-RU" altLang="ru-RU"/>
              <a:t>и патологической </a:t>
            </a:r>
          </a:p>
          <a:p>
            <a:pPr algn="ctr"/>
            <a:r>
              <a:rPr lang="ru-RU" altLang="ru-RU"/>
              <a:t>анатомии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4660900" y="2339975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Эра лабораторных </a:t>
            </a:r>
          </a:p>
          <a:p>
            <a:pPr algn="ctr"/>
            <a:r>
              <a:rPr lang="ru-RU" altLang="ru-RU"/>
              <a:t>исследований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61950" y="557213"/>
            <a:ext cx="1436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Донаучный </a:t>
            </a:r>
          </a:p>
          <a:p>
            <a:pPr algn="ctr"/>
            <a:r>
              <a:rPr lang="ru-RU" altLang="ru-RU"/>
              <a:t>период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6980238" y="2592388"/>
            <a:ext cx="20208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hlink"/>
                </a:solidFill>
              </a:rPr>
              <a:t>Эра клинических </a:t>
            </a:r>
          </a:p>
          <a:p>
            <a:pPr algn="ctr"/>
            <a:r>
              <a:rPr lang="ru-RU" altLang="ru-RU">
                <a:solidFill>
                  <a:schemeClr val="hlink"/>
                </a:solidFill>
              </a:rPr>
              <a:t>исследований и </a:t>
            </a:r>
          </a:p>
          <a:p>
            <a:pPr algn="ctr"/>
            <a:r>
              <a:rPr lang="ru-RU" altLang="ru-RU">
                <a:solidFill>
                  <a:schemeClr val="hlink"/>
                </a:solidFill>
              </a:rPr>
              <a:t>клинически </a:t>
            </a:r>
          </a:p>
          <a:p>
            <a:pPr algn="ctr"/>
            <a:r>
              <a:rPr lang="ru-RU" altLang="ru-RU">
                <a:solidFill>
                  <a:schemeClr val="hlink"/>
                </a:solidFill>
              </a:rPr>
              <a:t>значимых исходов</a:t>
            </a:r>
          </a:p>
        </p:txBody>
      </p:sp>
      <p:pic>
        <p:nvPicPr>
          <p:cNvPr id="140297" name="Picture 9" descr="3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82700"/>
            <a:ext cx="207962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8" name="Picture 10" descr="402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138613"/>
            <a:ext cx="19351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7164288" y="3208338"/>
            <a:ext cx="1656184" cy="849312"/>
          </a:xfrm>
          <a:prstGeom prst="roundRect">
            <a:avLst/>
          </a:prstGeom>
          <a:noFill/>
          <a:ln w="5715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 bwMode="auto">
          <a:xfrm>
            <a:off x="539552" y="4057650"/>
            <a:ext cx="6192688" cy="1747614"/>
          </a:xfrm>
          <a:prstGeom prst="wedgeRectCallout">
            <a:avLst>
              <a:gd name="adj1" fmla="val 56612"/>
              <a:gd name="adj2" fmla="val -800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 можете как-то в условиях СВОЕЙ практики оценить эффективность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клопидогрела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5064</TotalTime>
  <Words>2207</Words>
  <Application>Microsoft Office PowerPoint</Application>
  <PresentationFormat>Экран (4:3)</PresentationFormat>
  <Paragraphs>403</Paragraphs>
  <Slides>77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91" baseType="lpstr">
      <vt:lpstr>宋体</vt:lpstr>
      <vt:lpstr>Arial</vt:lpstr>
      <vt:lpstr>Arial Narrow</vt:lpstr>
      <vt:lpstr>Book Antiqua</vt:lpstr>
      <vt:lpstr>Calibri</vt:lpstr>
      <vt:lpstr>Helvetica</vt:lpstr>
      <vt:lpstr>Lucida Sans Unicode</vt:lpstr>
      <vt:lpstr>MS PGothic</vt:lpstr>
      <vt:lpstr>Symbol</vt:lpstr>
      <vt:lpstr>Tahoma</vt:lpstr>
      <vt:lpstr>Times New Roman</vt:lpstr>
      <vt:lpstr>ヒラギノ角ゴ Pro W3</vt:lpstr>
      <vt:lpstr>Вершина горы</vt:lpstr>
      <vt:lpstr>Slide</vt:lpstr>
      <vt:lpstr>Доказательная медицина: как получать информацию для повседневной клинической практики</vt:lpstr>
      <vt:lpstr>Конфликт интересов</vt:lpstr>
      <vt:lpstr>КАК В МЕДИЦИНЕ ПРИНИМАЮТСЯ РЕШЕНИЯ? </vt:lpstr>
      <vt:lpstr>Презентация PowerPoint</vt:lpstr>
      <vt:lpstr>Презентация PowerPoint</vt:lpstr>
      <vt:lpstr>Презентация PowerPoint</vt:lpstr>
      <vt:lpstr>Презентация PowerPoint</vt:lpstr>
      <vt:lpstr>Не забывайте о конфликте интересов</vt:lpstr>
      <vt:lpstr>История медицины</vt:lpstr>
      <vt:lpstr>Доказательная медицина (Evidence-based medicine)</vt:lpstr>
      <vt:lpstr>На что мы ориентируемся в 21 веке?</vt:lpstr>
      <vt:lpstr>Исследование CAST-2</vt:lpstr>
      <vt:lpstr>Вопрос:</vt:lpstr>
      <vt:lpstr>Рофекоксиб: отозван из-за кардиотоксичности </vt:lpstr>
      <vt:lpstr>Презентация PowerPoint</vt:lpstr>
      <vt:lpstr>До 50% клинических исследований в мире завершается с негативным результатом</vt:lpstr>
      <vt:lpstr>Почему надо ориентироваться на результаты исследований?</vt:lpstr>
      <vt:lpstr>Двойная блокада РАС: от теории к клиническим исследованиям</vt:lpstr>
      <vt:lpstr>Пирамида доказательности</vt:lpstr>
      <vt:lpstr>Презентация PowerPoint</vt:lpstr>
      <vt:lpstr>Когортные исследования  (cohort study)</vt:lpstr>
      <vt:lpstr>Когортное исследование</vt:lpstr>
      <vt:lpstr>Исследования «случай-контроль» (case control study)</vt:lpstr>
      <vt:lpstr>Случай-контроль</vt:lpstr>
      <vt:lpstr>Как оценить эффективность лечения?</vt:lpstr>
      <vt:lpstr>Как оценить эффективность лечения?</vt:lpstr>
      <vt:lpstr>Рандомизированные контролируемые исследования (randomized controlled study)</vt:lpstr>
      <vt:lpstr>Рандомизированное клиническое исследование</vt:lpstr>
      <vt:lpstr>Маммография для раннего выявления РМЖ</vt:lpstr>
      <vt:lpstr>Маммография</vt:lpstr>
      <vt:lpstr>Маммография</vt:lpstr>
      <vt:lpstr>Добросовестное (?) заблуждение</vt:lpstr>
      <vt:lpstr>Заместительная гормональная терапия</vt:lpstr>
      <vt:lpstr>Презентация PowerPoint</vt:lpstr>
      <vt:lpstr>Презентация PowerPoint</vt:lpstr>
      <vt:lpstr>Чему нас учит история с ГЗТ?  </vt:lpstr>
      <vt:lpstr>ЗГТ: современное состояние вопроса</vt:lpstr>
      <vt:lpstr>Результаты исследования достоверны…</vt:lpstr>
      <vt:lpstr>ЧБНЛ (NNT)</vt:lpstr>
      <vt:lpstr>Презентация PowerPoint</vt:lpstr>
      <vt:lpstr>Аспирин в первичной профилактике у 14.464 японцев</vt:lpstr>
      <vt:lpstr>Аспирин в первичной профилактике у 14.464 японцев</vt:lpstr>
      <vt:lpstr>Презентация PowerPoint</vt:lpstr>
      <vt:lpstr>Статины и сахарный диабет: FDA</vt:lpstr>
      <vt:lpstr>Если вам говорят, что препарат снижает риск смерти в 3 раза…</vt:lpstr>
      <vt:lpstr>Систематический обзор (systematic review)</vt:lpstr>
      <vt:lpstr>Поиск доказательств:</vt:lpstr>
      <vt:lpstr>Презентация PowerPoint</vt:lpstr>
      <vt:lpstr>Презентация PowerPoint</vt:lpstr>
      <vt:lpstr>Гингко билоба не эффективен при когнитивных нарушениях</vt:lpstr>
      <vt:lpstr>Бета-блокаторы при бронхообструктивных заболеваниях</vt:lpstr>
      <vt:lpstr>Антиоксиданты и профилактика онкологических заболеваний</vt:lpstr>
      <vt:lpstr>Еще несколько примеров:</vt:lpstr>
      <vt:lpstr>Мета-анализ (meta-analysis)</vt:lpstr>
      <vt:lpstr>Презентация PowerPoint</vt:lpstr>
      <vt:lpstr>Презентация PowerPoint</vt:lpstr>
      <vt:lpstr>Стабильная ИБС: интервенционные вмешательства против стандартной терапии (нефатальный ИМ; мета-анализ 7 513 пациентов)</vt:lpstr>
      <vt:lpstr>Мета-анализы…</vt:lpstr>
      <vt:lpstr>Бащинский С.Е.  Качество российских научных публикаций, посвященных лечебным и профилактическим вмешательствам </vt:lpstr>
      <vt:lpstr>Бащинский С.Е.  Качество российских научных публикаций, посвященных лечебным и профилактическим вмешательствам</vt:lpstr>
      <vt:lpstr>Бащинский С.Е.  Качество российских научных публикаций, посвященных лечебным и профилактическим вмешательствам</vt:lpstr>
      <vt:lpstr>Поиск доказательств:</vt:lpstr>
      <vt:lpstr>Презентация PowerPoint</vt:lpstr>
      <vt:lpstr>Презентация PowerPoint</vt:lpstr>
      <vt:lpstr>Презентация PowerPoint</vt:lpstr>
      <vt:lpstr>Клинические рекомендации</vt:lpstr>
      <vt:lpstr>www.scardio.ru</vt:lpstr>
      <vt:lpstr>www.escardio.org</vt:lpstr>
      <vt:lpstr>Клинические рекомендации, касающиеся применения ОАК</vt:lpstr>
      <vt:lpstr>«Недостатки» клинических рекомендаций</vt:lpstr>
      <vt:lpstr>Поиск доказательств</vt:lpstr>
      <vt:lpstr>Топ-10 – продажи - 2006</vt:lpstr>
      <vt:lpstr>Топ-10 – продажи - 2006</vt:lpstr>
      <vt:lpstr>Милдронат – проведена только  II фаза исследований (!)</vt:lpstr>
      <vt:lpstr>СПЕКУЛЯЦИЯ: КЛЕЩЕВОЙ ВИРУСНЫЙ ЭНЦЕФАЛИТ  </vt:lpstr>
      <vt:lpstr>Личное мнение заместителя  председателя Формулярного комитета РАМН</vt:lpstr>
      <vt:lpstr>Как же быть практическому врачу? Подведем итоги…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Антон Родионов</dc:creator>
  <cp:lastModifiedBy>Антон Родионов</cp:lastModifiedBy>
  <cp:revision>114</cp:revision>
  <dcterms:created xsi:type="dcterms:W3CDTF">1601-01-01T00:00:00Z</dcterms:created>
  <dcterms:modified xsi:type="dcterms:W3CDTF">2015-11-23T03:31:26Z</dcterms:modified>
</cp:coreProperties>
</file>